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6" r:id="rId6"/>
    <p:sldId id="262" r:id="rId7"/>
    <p:sldId id="263" r:id="rId8"/>
    <p:sldId id="264" r:id="rId9"/>
    <p:sldId id="277" r:id="rId10"/>
    <p:sldId id="266" r:id="rId11"/>
    <p:sldId id="267" r:id="rId12"/>
    <p:sldId id="268" r:id="rId13"/>
    <p:sldId id="269" r:id="rId14"/>
    <p:sldId id="270" r:id="rId15"/>
    <p:sldId id="27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0FF6-3B2F-4E0C-A763-D52DEDDE83A4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A6AD-8D60-4472-AE08-54236FD3A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340768"/>
            <a:ext cx="8295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Циклоны и антициклоны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3d_10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724525" y="4652963"/>
            <a:ext cx="6477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5292725" y="3068638"/>
            <a:ext cx="647700" cy="7921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 flipV="1">
            <a:off x="3779838" y="2781300"/>
            <a:ext cx="431800" cy="9350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 flipV="1">
            <a:off x="3419475" y="3429000"/>
            <a:ext cx="504825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 flipV="1">
            <a:off x="2987675" y="3933825"/>
            <a:ext cx="576263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 flipV="1">
            <a:off x="2555875" y="4581525"/>
            <a:ext cx="863600" cy="714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4572000" y="2349500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4930775" y="2997200"/>
            <a:ext cx="288925" cy="7191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5580063" y="3933825"/>
            <a:ext cx="720725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WordArt 17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8064500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Антициклон - атмосферный вихрь</a:t>
            </a:r>
          </a:p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с высоким давлением в центре.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0" y="5300663"/>
            <a:ext cx="516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00"/>
                </a:solidFill>
              </a:rPr>
              <a:t>В переводе с греческого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364163" y="5300663"/>
            <a:ext cx="2619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Anti - </a:t>
            </a:r>
            <a:r>
              <a:rPr lang="ru-RU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против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787900" y="5876925"/>
            <a:ext cx="43481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Kuklon – </a:t>
            </a:r>
            <a:r>
              <a:rPr lang="ru-RU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кружащийся.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3" grpId="1" animBg="1"/>
      <p:bldP spid="19465" grpId="0" animBg="1"/>
      <p:bldP spid="19465" grpId="1" animBg="1"/>
      <p:bldP spid="19465" grpId="2" animBg="1"/>
      <p:bldP spid="19466" grpId="0" animBg="1"/>
      <p:bldP spid="19466" grpId="1" animBg="1"/>
      <p:bldP spid="19467" grpId="0" animBg="1"/>
      <p:bldP spid="19467" grpId="1" animBg="1"/>
      <p:bldP spid="19468" grpId="0" animBg="1"/>
      <p:bldP spid="19468" grpId="1" animBg="1"/>
      <p:bldP spid="19469" grpId="0" animBg="1"/>
      <p:bldP spid="19469" grpId="1" animBg="1"/>
      <p:bldP spid="19470" grpId="0" animBg="1"/>
      <p:bldP spid="19470" grpId="1" animBg="1"/>
      <p:bldP spid="19471" grpId="0" animBg="1"/>
      <p:bldP spid="19471" grpId="1" animBg="1"/>
      <p:bldP spid="19472" grpId="0" animBg="1"/>
      <p:bldP spid="19472" grpId="1" animBg="1"/>
      <p:bldP spid="19472" grpId="2" animBg="1"/>
      <p:bldP spid="19473" grpId="0" animBg="1"/>
      <p:bldP spid="19474" grpId="0"/>
      <p:bldP spid="19475" grpId="0"/>
      <p:bldP spid="194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100000">
              <a:srgbClr val="00B05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2"/>
          <p:cNvSpPr>
            <a:spLocks noChangeArrowheads="1"/>
          </p:cNvSpPr>
          <p:nvPr/>
        </p:nvSpPr>
        <p:spPr bwMode="auto">
          <a:xfrm>
            <a:off x="1258888" y="1628775"/>
            <a:ext cx="6697662" cy="45354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3348038" y="3213100"/>
            <a:ext cx="2592387" cy="1295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2411413" y="2565400"/>
            <a:ext cx="4392612" cy="25923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356100" y="3400425"/>
            <a:ext cx="623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95963" y="40767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758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516688" y="4508500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755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380288" y="5157788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752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427538" y="90805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Н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Н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427538" y="6116638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Н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7956550" y="357028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Н</a:t>
            </a:r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4572000" y="4365625"/>
            <a:ext cx="144463" cy="1512888"/>
          </a:xfrm>
          <a:prstGeom prst="downArrow">
            <a:avLst>
              <a:gd name="adj1" fmla="val 50000"/>
              <a:gd name="adj2" fmla="val 261812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5148263" y="3789363"/>
            <a:ext cx="2663825" cy="144462"/>
          </a:xfrm>
          <a:prstGeom prst="rightArrow">
            <a:avLst>
              <a:gd name="adj1" fmla="val 50000"/>
              <a:gd name="adj2" fmla="val 46099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>
            <a:off x="1476375" y="3789363"/>
            <a:ext cx="2519363" cy="144462"/>
          </a:xfrm>
          <a:prstGeom prst="leftArrow">
            <a:avLst>
              <a:gd name="adj1" fmla="val 50000"/>
              <a:gd name="adj2" fmla="val 43599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4572000" y="1773238"/>
            <a:ext cx="144463" cy="1657350"/>
          </a:xfrm>
          <a:prstGeom prst="upArrow">
            <a:avLst>
              <a:gd name="adj1" fmla="val 50000"/>
              <a:gd name="adj2" fmla="val 286812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1649413" y="101600"/>
            <a:ext cx="6283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 воздуха в антициклоне.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408863" y="2133600"/>
            <a:ext cx="173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изобары</a:t>
            </a:r>
          </a:p>
        </p:txBody>
      </p:sp>
      <p:sp>
        <p:nvSpPr>
          <p:cNvPr id="58390" name="AutoShape 22"/>
          <p:cNvSpPr>
            <a:spLocks noChangeArrowheads="1"/>
          </p:cNvSpPr>
          <p:nvPr/>
        </p:nvSpPr>
        <p:spPr bwMode="auto">
          <a:xfrm rot="-8014663">
            <a:off x="3166270" y="2170906"/>
            <a:ext cx="1579562" cy="784225"/>
          </a:xfrm>
          <a:custGeom>
            <a:avLst/>
            <a:gdLst>
              <a:gd name="T0" fmla="*/ 88418620 w 21600"/>
              <a:gd name="T1" fmla="*/ 2172339 h 21600"/>
              <a:gd name="T2" fmla="*/ 10267519 w 21600"/>
              <a:gd name="T3" fmla="*/ 10114361 h 21600"/>
              <a:gd name="T4" fmla="*/ 80541508 w 21600"/>
              <a:gd name="T5" fmla="*/ 5268758 h 21600"/>
              <a:gd name="T6" fmla="*/ 109028606 w 21600"/>
              <a:gd name="T7" fmla="*/ 26761641 h 21600"/>
              <a:gd name="T8" fmla="*/ 78124340 w 21600"/>
              <a:gd name="T9" fmla="*/ 26797222 h 21600"/>
              <a:gd name="T10" fmla="*/ 7798532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91" name="AutoShape 23"/>
          <p:cNvSpPr>
            <a:spLocks noChangeArrowheads="1"/>
          </p:cNvSpPr>
          <p:nvPr/>
        </p:nvSpPr>
        <p:spPr bwMode="auto">
          <a:xfrm rot="-10083363">
            <a:off x="1835150" y="3141663"/>
            <a:ext cx="1579563" cy="784225"/>
          </a:xfrm>
          <a:custGeom>
            <a:avLst/>
            <a:gdLst>
              <a:gd name="T0" fmla="*/ 88418749 w 21600"/>
              <a:gd name="T1" fmla="*/ 2172339 h 21600"/>
              <a:gd name="T2" fmla="*/ 10267599 w 21600"/>
              <a:gd name="T3" fmla="*/ 10114361 h 21600"/>
              <a:gd name="T4" fmla="*/ 80541559 w 21600"/>
              <a:gd name="T5" fmla="*/ 5268758 h 21600"/>
              <a:gd name="T6" fmla="*/ 109028748 w 21600"/>
              <a:gd name="T7" fmla="*/ 26761641 h 21600"/>
              <a:gd name="T8" fmla="*/ 78124463 w 21600"/>
              <a:gd name="T9" fmla="*/ 26797222 h 21600"/>
              <a:gd name="T10" fmla="*/ 7798537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92" name="AutoShape 24"/>
          <p:cNvSpPr>
            <a:spLocks noChangeArrowheads="1"/>
          </p:cNvSpPr>
          <p:nvPr/>
        </p:nvSpPr>
        <p:spPr bwMode="auto">
          <a:xfrm rot="8963038">
            <a:off x="2700338" y="4581525"/>
            <a:ext cx="1579562" cy="784225"/>
          </a:xfrm>
          <a:custGeom>
            <a:avLst/>
            <a:gdLst>
              <a:gd name="T0" fmla="*/ 88418620 w 21600"/>
              <a:gd name="T1" fmla="*/ 2172339 h 21600"/>
              <a:gd name="T2" fmla="*/ 10267519 w 21600"/>
              <a:gd name="T3" fmla="*/ 10114361 h 21600"/>
              <a:gd name="T4" fmla="*/ 80541508 w 21600"/>
              <a:gd name="T5" fmla="*/ 5268758 h 21600"/>
              <a:gd name="T6" fmla="*/ 109028606 w 21600"/>
              <a:gd name="T7" fmla="*/ 26761641 h 21600"/>
              <a:gd name="T8" fmla="*/ 78124340 w 21600"/>
              <a:gd name="T9" fmla="*/ 26797222 h 21600"/>
              <a:gd name="T10" fmla="*/ 7798532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94" name="AutoShape 26"/>
          <p:cNvSpPr>
            <a:spLocks noChangeArrowheads="1"/>
          </p:cNvSpPr>
          <p:nvPr/>
        </p:nvSpPr>
        <p:spPr bwMode="auto">
          <a:xfrm rot="-2932975">
            <a:off x="4860131" y="2420144"/>
            <a:ext cx="1579563" cy="784225"/>
          </a:xfrm>
          <a:custGeom>
            <a:avLst/>
            <a:gdLst>
              <a:gd name="T0" fmla="*/ 88418749 w 21600"/>
              <a:gd name="T1" fmla="*/ 2172339 h 21600"/>
              <a:gd name="T2" fmla="*/ 10267599 w 21600"/>
              <a:gd name="T3" fmla="*/ 10114361 h 21600"/>
              <a:gd name="T4" fmla="*/ 80541559 w 21600"/>
              <a:gd name="T5" fmla="*/ 5268758 h 21600"/>
              <a:gd name="T6" fmla="*/ 109028748 w 21600"/>
              <a:gd name="T7" fmla="*/ 26761641 h 21600"/>
              <a:gd name="T8" fmla="*/ 78124463 w 21600"/>
              <a:gd name="T9" fmla="*/ 26797222 h 21600"/>
              <a:gd name="T10" fmla="*/ 7798537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96" name="AutoShape 28"/>
          <p:cNvSpPr>
            <a:spLocks noChangeArrowheads="1"/>
          </p:cNvSpPr>
          <p:nvPr/>
        </p:nvSpPr>
        <p:spPr bwMode="auto">
          <a:xfrm rot="-919986">
            <a:off x="6016625" y="3357563"/>
            <a:ext cx="1579563" cy="784225"/>
          </a:xfrm>
          <a:custGeom>
            <a:avLst/>
            <a:gdLst>
              <a:gd name="T0" fmla="*/ 88418749 w 21600"/>
              <a:gd name="T1" fmla="*/ 2172339 h 21600"/>
              <a:gd name="T2" fmla="*/ 10267599 w 21600"/>
              <a:gd name="T3" fmla="*/ 10114361 h 21600"/>
              <a:gd name="T4" fmla="*/ 80541559 w 21600"/>
              <a:gd name="T5" fmla="*/ 5268758 h 21600"/>
              <a:gd name="T6" fmla="*/ 109028748 w 21600"/>
              <a:gd name="T7" fmla="*/ 26761641 h 21600"/>
              <a:gd name="T8" fmla="*/ 78124463 w 21600"/>
              <a:gd name="T9" fmla="*/ 26797222 h 21600"/>
              <a:gd name="T10" fmla="*/ 7798537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97" name="AutoShape 29"/>
          <p:cNvSpPr>
            <a:spLocks noChangeArrowheads="1"/>
          </p:cNvSpPr>
          <p:nvPr/>
        </p:nvSpPr>
        <p:spPr bwMode="auto">
          <a:xfrm rot="3694908">
            <a:off x="4822031" y="4690269"/>
            <a:ext cx="1579563" cy="784225"/>
          </a:xfrm>
          <a:custGeom>
            <a:avLst/>
            <a:gdLst>
              <a:gd name="T0" fmla="*/ 88418749 w 21600"/>
              <a:gd name="T1" fmla="*/ 2172339 h 21600"/>
              <a:gd name="T2" fmla="*/ 10267599 w 21600"/>
              <a:gd name="T3" fmla="*/ 10114361 h 21600"/>
              <a:gd name="T4" fmla="*/ 80541559 w 21600"/>
              <a:gd name="T5" fmla="*/ 5268758 h 21600"/>
              <a:gd name="T6" fmla="*/ 109028748 w 21600"/>
              <a:gd name="T7" fmla="*/ 26761641 h 21600"/>
              <a:gd name="T8" fmla="*/ 78124463 w 21600"/>
              <a:gd name="T9" fmla="*/ 26797222 h 21600"/>
              <a:gd name="T10" fmla="*/ 7798537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3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3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1" grpId="0" animBg="1"/>
      <p:bldP spid="58372" grpId="0" animBg="1"/>
      <p:bldP spid="58373" grpId="0"/>
      <p:bldP spid="58377" grpId="0"/>
      <p:bldP spid="58378" grpId="0"/>
      <p:bldP spid="58379" grpId="0"/>
      <p:bldP spid="58380" grpId="0"/>
      <p:bldP spid="58381" grpId="0" animBg="1"/>
      <p:bldP spid="58382" grpId="0" animBg="1"/>
      <p:bldP spid="58383" grpId="0" animBg="1"/>
      <p:bldP spid="58384" grpId="0" animBg="1"/>
      <p:bldP spid="58385" grpId="0"/>
      <p:bldP spid="58390" grpId="0" animBg="1"/>
      <p:bldP spid="58391" grpId="0" animBg="1"/>
      <p:bldP spid="58392" grpId="0" animBg="1"/>
      <p:bldP spid="58394" grpId="0" animBg="1"/>
      <p:bldP spid="58396" grpId="0" animBg="1"/>
      <p:bldP spid="583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100000">
              <a:srgbClr val="00B05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1258888" y="1628775"/>
            <a:ext cx="6697662" cy="45354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348038" y="3213100"/>
            <a:ext cx="2592387" cy="1295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411413" y="2565400"/>
            <a:ext cx="4392612" cy="25923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356100" y="3400425"/>
            <a:ext cx="623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795963" y="40767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758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516688" y="4508500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755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380288" y="5157788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752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427538" y="90805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Н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Н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7956550" y="357028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Н</a:t>
            </a: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7408863" y="2133600"/>
            <a:ext cx="173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изобары</a:t>
            </a:r>
          </a:p>
        </p:txBody>
      </p:sp>
      <p:sp>
        <p:nvSpPr>
          <p:cNvPr id="14349" name="AutoShape 20"/>
          <p:cNvSpPr>
            <a:spLocks noChangeArrowheads="1"/>
          </p:cNvSpPr>
          <p:nvPr/>
        </p:nvSpPr>
        <p:spPr bwMode="auto">
          <a:xfrm rot="-10083363">
            <a:off x="1835150" y="2852738"/>
            <a:ext cx="1579563" cy="784225"/>
          </a:xfrm>
          <a:custGeom>
            <a:avLst/>
            <a:gdLst>
              <a:gd name="T0" fmla="*/ 88418749 w 21600"/>
              <a:gd name="T1" fmla="*/ 2172339 h 21600"/>
              <a:gd name="T2" fmla="*/ 10267599 w 21600"/>
              <a:gd name="T3" fmla="*/ 10114361 h 21600"/>
              <a:gd name="T4" fmla="*/ 80541559 w 21600"/>
              <a:gd name="T5" fmla="*/ 5268758 h 21600"/>
              <a:gd name="T6" fmla="*/ 109028748 w 21600"/>
              <a:gd name="T7" fmla="*/ 26761641 h 21600"/>
              <a:gd name="T8" fmla="*/ 78124463 w 21600"/>
              <a:gd name="T9" fmla="*/ 26797222 h 21600"/>
              <a:gd name="T10" fmla="*/ 7798537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21"/>
          <p:cNvSpPr>
            <a:spLocks noChangeArrowheads="1"/>
          </p:cNvSpPr>
          <p:nvPr/>
        </p:nvSpPr>
        <p:spPr bwMode="auto">
          <a:xfrm rot="8477323">
            <a:off x="2589213" y="4691063"/>
            <a:ext cx="1579562" cy="784225"/>
          </a:xfrm>
          <a:custGeom>
            <a:avLst/>
            <a:gdLst>
              <a:gd name="T0" fmla="*/ 88418620 w 21600"/>
              <a:gd name="T1" fmla="*/ 2172339 h 21600"/>
              <a:gd name="T2" fmla="*/ 10267519 w 21600"/>
              <a:gd name="T3" fmla="*/ 10114361 h 21600"/>
              <a:gd name="T4" fmla="*/ 80541508 w 21600"/>
              <a:gd name="T5" fmla="*/ 5268758 h 21600"/>
              <a:gd name="T6" fmla="*/ 109028606 w 21600"/>
              <a:gd name="T7" fmla="*/ 26761641 h 21600"/>
              <a:gd name="T8" fmla="*/ 78124340 w 21600"/>
              <a:gd name="T9" fmla="*/ 26797222 h 21600"/>
              <a:gd name="T10" fmla="*/ 7798532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AutoShape 23"/>
          <p:cNvSpPr>
            <a:spLocks noChangeArrowheads="1"/>
          </p:cNvSpPr>
          <p:nvPr/>
        </p:nvSpPr>
        <p:spPr bwMode="auto">
          <a:xfrm rot="213234">
            <a:off x="6011863" y="2924175"/>
            <a:ext cx="1579562" cy="784225"/>
          </a:xfrm>
          <a:custGeom>
            <a:avLst/>
            <a:gdLst>
              <a:gd name="T0" fmla="*/ 88418620 w 21600"/>
              <a:gd name="T1" fmla="*/ 2172339 h 21600"/>
              <a:gd name="T2" fmla="*/ 10267519 w 21600"/>
              <a:gd name="T3" fmla="*/ 10114361 h 21600"/>
              <a:gd name="T4" fmla="*/ 80541508 w 21600"/>
              <a:gd name="T5" fmla="*/ 5268758 h 21600"/>
              <a:gd name="T6" fmla="*/ 109028606 w 21600"/>
              <a:gd name="T7" fmla="*/ 26761641 h 21600"/>
              <a:gd name="T8" fmla="*/ 78124340 w 21600"/>
              <a:gd name="T9" fmla="*/ 26797222 h 21600"/>
              <a:gd name="T10" fmla="*/ 7798532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AutoShape 24"/>
          <p:cNvSpPr>
            <a:spLocks noChangeArrowheads="1"/>
          </p:cNvSpPr>
          <p:nvPr/>
        </p:nvSpPr>
        <p:spPr bwMode="auto">
          <a:xfrm rot="3045801">
            <a:off x="4966494" y="4763294"/>
            <a:ext cx="1579563" cy="784225"/>
          </a:xfrm>
          <a:custGeom>
            <a:avLst/>
            <a:gdLst>
              <a:gd name="T0" fmla="*/ 88418749 w 21600"/>
              <a:gd name="T1" fmla="*/ 2172339 h 21600"/>
              <a:gd name="T2" fmla="*/ 10267599 w 21600"/>
              <a:gd name="T3" fmla="*/ 10114361 h 21600"/>
              <a:gd name="T4" fmla="*/ 80541559 w 21600"/>
              <a:gd name="T5" fmla="*/ 5268758 h 21600"/>
              <a:gd name="T6" fmla="*/ 109028748 w 21600"/>
              <a:gd name="T7" fmla="*/ 26761641 h 21600"/>
              <a:gd name="T8" fmla="*/ 78124463 w 21600"/>
              <a:gd name="T9" fmla="*/ 26797222 h 21600"/>
              <a:gd name="T10" fmla="*/ 7798537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19" name="AutoShape 27"/>
          <p:cNvSpPr>
            <a:spLocks noChangeArrowheads="1"/>
          </p:cNvSpPr>
          <p:nvPr/>
        </p:nvSpPr>
        <p:spPr bwMode="auto">
          <a:xfrm>
            <a:off x="3635375" y="1268413"/>
            <a:ext cx="215900" cy="2560637"/>
          </a:xfrm>
          <a:prstGeom prst="downArrow">
            <a:avLst>
              <a:gd name="adj1" fmla="val 50000"/>
              <a:gd name="adj2" fmla="val 296507"/>
            </a:avLst>
          </a:prstGeom>
          <a:solidFill>
            <a:srgbClr val="3E31E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24" name="AutoShape 32"/>
          <p:cNvSpPr>
            <a:spLocks noChangeArrowheads="1"/>
          </p:cNvSpPr>
          <p:nvPr/>
        </p:nvSpPr>
        <p:spPr bwMode="auto">
          <a:xfrm>
            <a:off x="4284663" y="1125538"/>
            <a:ext cx="215900" cy="2343150"/>
          </a:xfrm>
          <a:prstGeom prst="downArrow">
            <a:avLst>
              <a:gd name="adj1" fmla="val 50000"/>
              <a:gd name="adj2" fmla="val 271324"/>
            </a:avLst>
          </a:pr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25" name="AutoShape 33"/>
          <p:cNvSpPr>
            <a:spLocks noChangeArrowheads="1"/>
          </p:cNvSpPr>
          <p:nvPr/>
        </p:nvSpPr>
        <p:spPr bwMode="auto">
          <a:xfrm>
            <a:off x="4859338" y="1125538"/>
            <a:ext cx="217487" cy="2270125"/>
          </a:xfrm>
          <a:prstGeom prst="downArrow">
            <a:avLst>
              <a:gd name="adj1" fmla="val 50000"/>
              <a:gd name="adj2" fmla="val 260950"/>
            </a:avLst>
          </a:pr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26" name="AutoShape 34"/>
          <p:cNvSpPr>
            <a:spLocks noChangeArrowheads="1"/>
          </p:cNvSpPr>
          <p:nvPr/>
        </p:nvSpPr>
        <p:spPr bwMode="auto">
          <a:xfrm>
            <a:off x="5508625" y="1196975"/>
            <a:ext cx="215900" cy="2632075"/>
          </a:xfrm>
          <a:prstGeom prst="downArrow">
            <a:avLst>
              <a:gd name="adj1" fmla="val 50000"/>
              <a:gd name="adj2" fmla="val 304779"/>
            </a:avLst>
          </a:pr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27" name="AutoShape 35"/>
          <p:cNvSpPr>
            <a:spLocks noChangeArrowheads="1"/>
          </p:cNvSpPr>
          <p:nvPr/>
        </p:nvSpPr>
        <p:spPr bwMode="auto">
          <a:xfrm>
            <a:off x="5148263" y="1916113"/>
            <a:ext cx="215900" cy="2305050"/>
          </a:xfrm>
          <a:prstGeom prst="downArrow">
            <a:avLst>
              <a:gd name="adj1" fmla="val 50000"/>
              <a:gd name="adj2" fmla="val 266912"/>
            </a:avLst>
          </a:pr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28" name="AutoShape 36"/>
          <p:cNvSpPr>
            <a:spLocks noChangeArrowheads="1"/>
          </p:cNvSpPr>
          <p:nvPr/>
        </p:nvSpPr>
        <p:spPr bwMode="auto">
          <a:xfrm>
            <a:off x="4572000" y="1844675"/>
            <a:ext cx="215900" cy="2487613"/>
          </a:xfrm>
          <a:prstGeom prst="downArrow">
            <a:avLst>
              <a:gd name="adj1" fmla="val 50000"/>
              <a:gd name="adj2" fmla="val 288052"/>
            </a:avLst>
          </a:pr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29" name="AutoShape 37"/>
          <p:cNvSpPr>
            <a:spLocks noChangeArrowheads="1"/>
          </p:cNvSpPr>
          <p:nvPr/>
        </p:nvSpPr>
        <p:spPr bwMode="auto">
          <a:xfrm>
            <a:off x="3924300" y="1844675"/>
            <a:ext cx="215900" cy="2487613"/>
          </a:xfrm>
          <a:prstGeom prst="downArrow">
            <a:avLst>
              <a:gd name="adj1" fmla="val 50000"/>
              <a:gd name="adj2" fmla="val 288052"/>
            </a:avLst>
          </a:prstGeom>
          <a:solidFill>
            <a:srgbClr val="3E31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0" y="0"/>
            <a:ext cx="4594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В центральной части </a:t>
            </a:r>
          </a:p>
          <a:p>
            <a:r>
              <a:rPr lang="ru-RU" sz="3200" b="1">
                <a:solidFill>
                  <a:srgbClr val="006600"/>
                </a:solidFill>
              </a:rPr>
              <a:t>воздух опускается!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0" y="0"/>
            <a:ext cx="5643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При опускании воздух </a:t>
            </a:r>
          </a:p>
          <a:p>
            <a:r>
              <a:rPr lang="ru-RU" sz="3200" b="1">
                <a:solidFill>
                  <a:srgbClr val="FF0000"/>
                </a:solidFill>
              </a:rPr>
              <a:t>нагревается и иссушается!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9" grpId="0" animBg="1"/>
      <p:bldP spid="59424" grpId="0" animBg="1"/>
      <p:bldP spid="59425" grpId="0" animBg="1"/>
      <p:bldP spid="59426" grpId="0" animBg="1"/>
      <p:bldP spid="59427" grpId="0" animBg="1"/>
      <p:bldP spid="59428" grpId="0" animBg="1"/>
      <p:bldP spid="59429" grpId="0" animBg="1"/>
      <p:bldP spid="59430" grpId="0"/>
      <p:bldP spid="59430" grpId="1"/>
      <p:bldP spid="594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100000">
              <a:srgbClr val="00B05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Oval 2"/>
          <p:cNvSpPr>
            <a:spLocks noChangeArrowheads="1"/>
          </p:cNvSpPr>
          <p:nvPr/>
        </p:nvSpPr>
        <p:spPr bwMode="auto">
          <a:xfrm>
            <a:off x="1258888" y="1628775"/>
            <a:ext cx="6697662" cy="45354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Oval 3"/>
          <p:cNvSpPr>
            <a:spLocks noChangeArrowheads="1"/>
          </p:cNvSpPr>
          <p:nvPr/>
        </p:nvSpPr>
        <p:spPr bwMode="auto">
          <a:xfrm>
            <a:off x="3348038" y="3213100"/>
            <a:ext cx="2592387" cy="1295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Oval 4"/>
          <p:cNvSpPr>
            <a:spLocks noChangeArrowheads="1"/>
          </p:cNvSpPr>
          <p:nvPr/>
        </p:nvSpPr>
        <p:spPr bwMode="auto">
          <a:xfrm>
            <a:off x="2411413" y="2565400"/>
            <a:ext cx="4392612" cy="25923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356100" y="3400425"/>
            <a:ext cx="623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5795963" y="40767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758</a:t>
            </a: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6516688" y="4508500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755</a:t>
            </a:r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7380288" y="5157788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752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Н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7956550" y="357028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Н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7408863" y="2133600"/>
            <a:ext cx="173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изобары</a:t>
            </a:r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 rot="-10083363">
            <a:off x="1835150" y="2852738"/>
            <a:ext cx="1579563" cy="784225"/>
          </a:xfrm>
          <a:custGeom>
            <a:avLst/>
            <a:gdLst>
              <a:gd name="T0" fmla="*/ 88418749 w 21600"/>
              <a:gd name="T1" fmla="*/ 2172339 h 21600"/>
              <a:gd name="T2" fmla="*/ 10267599 w 21600"/>
              <a:gd name="T3" fmla="*/ 10114361 h 21600"/>
              <a:gd name="T4" fmla="*/ 80541559 w 21600"/>
              <a:gd name="T5" fmla="*/ 5268758 h 21600"/>
              <a:gd name="T6" fmla="*/ 109028748 w 21600"/>
              <a:gd name="T7" fmla="*/ 26761641 h 21600"/>
              <a:gd name="T8" fmla="*/ 78124463 w 21600"/>
              <a:gd name="T9" fmla="*/ 26797222 h 21600"/>
              <a:gd name="T10" fmla="*/ 7798537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AutoShape 14"/>
          <p:cNvSpPr>
            <a:spLocks noChangeArrowheads="1"/>
          </p:cNvSpPr>
          <p:nvPr/>
        </p:nvSpPr>
        <p:spPr bwMode="auto">
          <a:xfrm rot="8477323">
            <a:off x="2589213" y="4691063"/>
            <a:ext cx="1579562" cy="784225"/>
          </a:xfrm>
          <a:custGeom>
            <a:avLst/>
            <a:gdLst>
              <a:gd name="T0" fmla="*/ 88418620 w 21600"/>
              <a:gd name="T1" fmla="*/ 2172339 h 21600"/>
              <a:gd name="T2" fmla="*/ 10267519 w 21600"/>
              <a:gd name="T3" fmla="*/ 10114361 h 21600"/>
              <a:gd name="T4" fmla="*/ 80541508 w 21600"/>
              <a:gd name="T5" fmla="*/ 5268758 h 21600"/>
              <a:gd name="T6" fmla="*/ 109028606 w 21600"/>
              <a:gd name="T7" fmla="*/ 26761641 h 21600"/>
              <a:gd name="T8" fmla="*/ 78124340 w 21600"/>
              <a:gd name="T9" fmla="*/ 26797222 h 21600"/>
              <a:gd name="T10" fmla="*/ 7798532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15"/>
          <p:cNvSpPr>
            <a:spLocks noChangeArrowheads="1"/>
          </p:cNvSpPr>
          <p:nvPr/>
        </p:nvSpPr>
        <p:spPr bwMode="auto">
          <a:xfrm rot="213234">
            <a:off x="6011863" y="2924175"/>
            <a:ext cx="1579562" cy="784225"/>
          </a:xfrm>
          <a:custGeom>
            <a:avLst/>
            <a:gdLst>
              <a:gd name="T0" fmla="*/ 88418620 w 21600"/>
              <a:gd name="T1" fmla="*/ 2172339 h 21600"/>
              <a:gd name="T2" fmla="*/ 10267519 w 21600"/>
              <a:gd name="T3" fmla="*/ 10114361 h 21600"/>
              <a:gd name="T4" fmla="*/ 80541508 w 21600"/>
              <a:gd name="T5" fmla="*/ 5268758 h 21600"/>
              <a:gd name="T6" fmla="*/ 109028606 w 21600"/>
              <a:gd name="T7" fmla="*/ 26761641 h 21600"/>
              <a:gd name="T8" fmla="*/ 78124340 w 21600"/>
              <a:gd name="T9" fmla="*/ 26797222 h 21600"/>
              <a:gd name="T10" fmla="*/ 7798532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AutoShape 16"/>
          <p:cNvSpPr>
            <a:spLocks noChangeArrowheads="1"/>
          </p:cNvSpPr>
          <p:nvPr/>
        </p:nvSpPr>
        <p:spPr bwMode="auto">
          <a:xfrm rot="3045801">
            <a:off x="4966494" y="4763294"/>
            <a:ext cx="1579563" cy="784225"/>
          </a:xfrm>
          <a:custGeom>
            <a:avLst/>
            <a:gdLst>
              <a:gd name="T0" fmla="*/ 88418749 w 21600"/>
              <a:gd name="T1" fmla="*/ 2172339 h 21600"/>
              <a:gd name="T2" fmla="*/ 10267599 w 21600"/>
              <a:gd name="T3" fmla="*/ 10114361 h 21600"/>
              <a:gd name="T4" fmla="*/ 80541559 w 21600"/>
              <a:gd name="T5" fmla="*/ 5268758 h 21600"/>
              <a:gd name="T6" fmla="*/ 109028748 w 21600"/>
              <a:gd name="T7" fmla="*/ 26761641 h 21600"/>
              <a:gd name="T8" fmla="*/ 78124463 w 21600"/>
              <a:gd name="T9" fmla="*/ 26797222 h 21600"/>
              <a:gd name="T10" fmla="*/ 77985374 w 21600"/>
              <a:gd name="T11" fmla="*/ 19178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1" y="16450"/>
                </a:moveTo>
                <a:cubicBezTo>
                  <a:pt x="17991" y="14947"/>
                  <a:pt x="18827" y="12916"/>
                  <a:pt x="18827" y="10800"/>
                </a:cubicBezTo>
                <a:cubicBezTo>
                  <a:pt x="18827" y="6366"/>
                  <a:pt x="15233" y="2773"/>
                  <a:pt x="10800" y="2773"/>
                </a:cubicBezTo>
                <a:cubicBezTo>
                  <a:pt x="7394" y="2772"/>
                  <a:pt x="4359" y="4921"/>
                  <a:pt x="3228" y="8134"/>
                </a:cubicBezTo>
                <a:lnTo>
                  <a:pt x="613" y="7213"/>
                </a:lnTo>
                <a:cubicBezTo>
                  <a:pt x="2134" y="2891"/>
                  <a:pt x="6218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647"/>
                  <a:pt x="20475" y="16379"/>
                  <a:pt x="18470" y="18402"/>
                </a:cubicBezTo>
                <a:lnTo>
                  <a:pt x="20388" y="20302"/>
                </a:lnTo>
                <a:lnTo>
                  <a:pt x="14609" y="20329"/>
                </a:lnTo>
                <a:lnTo>
                  <a:pt x="14583" y="14549"/>
                </a:lnTo>
                <a:lnTo>
                  <a:pt x="16501" y="1645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AutoShape 17"/>
          <p:cNvSpPr>
            <a:spLocks noChangeArrowheads="1"/>
          </p:cNvSpPr>
          <p:nvPr/>
        </p:nvSpPr>
        <p:spPr bwMode="auto">
          <a:xfrm>
            <a:off x="3635375" y="1844675"/>
            <a:ext cx="215900" cy="1984375"/>
          </a:xfrm>
          <a:prstGeom prst="downArrow">
            <a:avLst>
              <a:gd name="adj1" fmla="val 50000"/>
              <a:gd name="adj2" fmla="val 229779"/>
            </a:avLst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AutoShape 18"/>
          <p:cNvSpPr>
            <a:spLocks noChangeArrowheads="1"/>
          </p:cNvSpPr>
          <p:nvPr/>
        </p:nvSpPr>
        <p:spPr bwMode="auto">
          <a:xfrm>
            <a:off x="4284663" y="1916113"/>
            <a:ext cx="215900" cy="1768475"/>
          </a:xfrm>
          <a:prstGeom prst="downArrow">
            <a:avLst>
              <a:gd name="adj1" fmla="val 50000"/>
              <a:gd name="adj2" fmla="val 2047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AutoShape 19"/>
          <p:cNvSpPr>
            <a:spLocks noChangeArrowheads="1"/>
          </p:cNvSpPr>
          <p:nvPr/>
        </p:nvSpPr>
        <p:spPr bwMode="auto">
          <a:xfrm>
            <a:off x="4859338" y="2060575"/>
            <a:ext cx="217487" cy="1622425"/>
          </a:xfrm>
          <a:prstGeom prst="downArrow">
            <a:avLst>
              <a:gd name="adj1" fmla="val 50000"/>
              <a:gd name="adj2" fmla="val 1864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AutoShape 20"/>
          <p:cNvSpPr>
            <a:spLocks noChangeArrowheads="1"/>
          </p:cNvSpPr>
          <p:nvPr/>
        </p:nvSpPr>
        <p:spPr bwMode="auto">
          <a:xfrm>
            <a:off x="5435600" y="2060575"/>
            <a:ext cx="215900" cy="1839913"/>
          </a:xfrm>
          <a:prstGeom prst="downArrow">
            <a:avLst>
              <a:gd name="adj1" fmla="val 50000"/>
              <a:gd name="adj2" fmla="val 2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AutoShape 21"/>
          <p:cNvSpPr>
            <a:spLocks noChangeArrowheads="1"/>
          </p:cNvSpPr>
          <p:nvPr/>
        </p:nvSpPr>
        <p:spPr bwMode="auto">
          <a:xfrm>
            <a:off x="5076825" y="2349500"/>
            <a:ext cx="215900" cy="1944688"/>
          </a:xfrm>
          <a:prstGeom prst="downArrow">
            <a:avLst>
              <a:gd name="adj1" fmla="val 50000"/>
              <a:gd name="adj2" fmla="val 22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924300" y="2205038"/>
            <a:ext cx="215900" cy="2127250"/>
          </a:xfrm>
          <a:prstGeom prst="downArrow">
            <a:avLst>
              <a:gd name="adj1" fmla="val 50000"/>
              <a:gd name="adj2" fmla="val 246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0442" name="Object 26"/>
          <p:cNvGraphicFramePr>
            <a:graphicFrameLocks noChangeAspect="1"/>
          </p:cNvGraphicFramePr>
          <p:nvPr/>
        </p:nvGraphicFramePr>
        <p:xfrm>
          <a:off x="3635375" y="0"/>
          <a:ext cx="2065338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3" imgW="1248461" imgH="1517294" progId="">
                  <p:embed/>
                </p:oleObj>
              </mc:Choice>
              <mc:Fallback>
                <p:oleObj name="Visio" r:id="rId3" imgW="1248461" imgH="1517294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0"/>
                        <a:ext cx="2065338" cy="251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3d_10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395288" y="620713"/>
            <a:ext cx="8424862" cy="3384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 антициклоном связана солнечная,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без осадков погода!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692275" y="4508500"/>
            <a:ext cx="1487523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 action="ppaction://hlinksldjump"/>
              </a:rPr>
              <a:t>Летом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795963" y="4508500"/>
            <a:ext cx="1499449" cy="646331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  <a:hlinkClick r:id="rId4" action="ppaction://hlinksldjump"/>
              </a:rPr>
              <a:t>Зимой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15.nnm.ru/0/0/3/a/b/0d0a40ca4f892844e1999430bef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49"/>
            <a:ext cx="9144000" cy="6850251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707438" cy="2592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spc="72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Жаркая, ясная, безоблачная погода </a:t>
            </a:r>
          </a:p>
          <a:p>
            <a:pPr algn="ctr"/>
            <a:r>
              <a:rPr lang="ru-RU" sz="3600" kern="10" spc="72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 слабым ветром!</a:t>
            </a: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0" y="6093296"/>
            <a:ext cx="899592" cy="7647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23850" y="6092825"/>
            <a:ext cx="1727200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1" name="Picture 6" descr="http://www.citysmile.org/uploads/posts/2011-02/citysmile.org_w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 rot="921372">
            <a:off x="642938" y="-603250"/>
            <a:ext cx="5729287" cy="3536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Морозная, ясная,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безоблачная погода.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Ветер очень слабый!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021288"/>
            <a:ext cx="899592" cy="8367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Циклоны и антициклоны"/>
          <p:cNvPicPr>
            <a:picLocks noChangeAspect="1" noChangeArrowheads="1"/>
          </p:cNvPicPr>
          <p:nvPr/>
        </p:nvPicPr>
        <p:blipFill>
          <a:blip r:embed="rId2" cstate="print">
            <a:lum bright="-10000" contras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56325" y="260350"/>
            <a:ext cx="2219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8 </a:t>
            </a:r>
            <a:r>
              <a:rPr lang="ru-RU" sz="4400" b="1">
                <a:solidFill>
                  <a:srgbClr val="FF0000"/>
                </a:solidFill>
              </a:rPr>
              <a:t>класс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767263" y="1277938"/>
            <a:ext cx="3305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</a:rPr>
              <a:t>Циклоны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335463" y="2428875"/>
            <a:ext cx="558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0825" y="4819650"/>
            <a:ext cx="4894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</a:rPr>
              <a:t>Антициклоны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edia-3.web.britannica.com/eb-media/25/94725-050-211B4D6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051720" y="332656"/>
            <a:ext cx="5255865" cy="34558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Циклон -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атмосферный вихрь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с низким давлением в центре.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3568" y="5791200"/>
            <a:ext cx="78168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В переводе с греческого</a:t>
            </a:r>
            <a:endParaRPr lang="en-US" sz="3200" b="1" dirty="0"/>
          </a:p>
          <a:p>
            <a:pPr algn="ctr"/>
            <a:r>
              <a:rPr lang="ru-RU" sz="3200" b="1" dirty="0"/>
              <a:t> </a:t>
            </a:r>
            <a:r>
              <a:rPr lang="en-US" sz="3200" b="1" dirty="0" err="1"/>
              <a:t>Kuklon</a:t>
            </a:r>
            <a:r>
              <a:rPr lang="en-US" sz="3200" b="1" dirty="0"/>
              <a:t> </a:t>
            </a:r>
            <a:r>
              <a:rPr lang="ru-RU" sz="3200" b="1" dirty="0"/>
              <a:t>– крутящийся,</a:t>
            </a:r>
            <a:r>
              <a:rPr lang="en-US" sz="3200" b="1" dirty="0"/>
              <a:t> </a:t>
            </a:r>
            <a:r>
              <a:rPr lang="ru-RU" sz="3200" b="1" dirty="0"/>
              <a:t>вращающийся.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val 2"/>
          <p:cNvSpPr>
            <a:spLocks noChangeArrowheads="1"/>
          </p:cNvSpPr>
          <p:nvPr/>
        </p:nvSpPr>
        <p:spPr bwMode="auto">
          <a:xfrm>
            <a:off x="1258888" y="1628775"/>
            <a:ext cx="6697662" cy="45354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3348038" y="3213100"/>
            <a:ext cx="2592387" cy="1295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2411413" y="2565400"/>
            <a:ext cx="4392612" cy="25923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356100" y="3400425"/>
            <a:ext cx="623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95963" y="40767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748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16688" y="4508500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750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380288" y="5157788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752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427538" y="90805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427538" y="6116638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7956550" y="357028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4572000" y="1844675"/>
            <a:ext cx="144463" cy="1512888"/>
          </a:xfrm>
          <a:prstGeom prst="downArrow">
            <a:avLst>
              <a:gd name="adj1" fmla="val 50000"/>
              <a:gd name="adj2" fmla="val 2618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1547813" y="3860800"/>
            <a:ext cx="2663825" cy="144463"/>
          </a:xfrm>
          <a:prstGeom prst="rightArrow">
            <a:avLst>
              <a:gd name="adj1" fmla="val 50000"/>
              <a:gd name="adj2" fmla="val 4609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5148263" y="3789363"/>
            <a:ext cx="2519362" cy="144462"/>
          </a:xfrm>
          <a:prstGeom prst="leftArrow">
            <a:avLst>
              <a:gd name="adj1" fmla="val 50000"/>
              <a:gd name="adj2" fmla="val 4359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4572000" y="4149725"/>
            <a:ext cx="144463" cy="1800225"/>
          </a:xfrm>
          <a:prstGeom prst="upArrow">
            <a:avLst>
              <a:gd name="adj1" fmla="val 50000"/>
              <a:gd name="adj2" fmla="val 311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2051050" y="101600"/>
            <a:ext cx="547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 воздуха в циклоне.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7408863" y="2133600"/>
            <a:ext cx="173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изобары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  <p:bldP spid="55300" grpId="0" animBg="1"/>
      <p:bldP spid="55305" grpId="0"/>
      <p:bldP spid="55306" grpId="0"/>
      <p:bldP spid="55307" grpId="0"/>
      <p:bldP spid="55308" grpId="0"/>
      <p:bldP spid="55313" grpId="0" animBg="1"/>
      <p:bldP spid="55314" grpId="0" animBg="1"/>
      <p:bldP spid="55315" grpId="0" animBg="1"/>
      <p:bldP spid="55316" grpId="0" animBg="1"/>
      <p:bldP spid="553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nywalls.com/pic/201211/1280x1024/anywalls.com-272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539552" y="4077072"/>
            <a:ext cx="7934325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spc="88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Из-за отклоняющего действия</a:t>
            </a:r>
          </a:p>
          <a:p>
            <a:pPr algn="ctr"/>
            <a:r>
              <a:rPr lang="ru-RU" sz="4400" b="1" kern="10" spc="88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вращения Земли</a:t>
            </a:r>
          </a:p>
          <a:p>
            <a:pPr algn="ctr"/>
            <a:r>
              <a:rPr lang="ru-RU" sz="4400" b="1" kern="10" spc="88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воздух отклоняется</a:t>
            </a:r>
          </a:p>
          <a:p>
            <a:pPr algn="ctr"/>
            <a:r>
              <a:rPr lang="ru-RU" sz="4400" b="1" kern="10" spc="88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и закручивается против часовой стрелки</a:t>
            </a:r>
            <a:r>
              <a:rPr lang="ru-RU" sz="4400" kern="10" spc="88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100000">
              <a:srgbClr val="FF99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258888" y="1628775"/>
            <a:ext cx="6697662" cy="45354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348038" y="3213100"/>
            <a:ext cx="2592387" cy="1295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411413" y="2565400"/>
            <a:ext cx="4392612" cy="25923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356100" y="3400425"/>
            <a:ext cx="623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95963" y="40767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748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516688" y="4508500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750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380288" y="5157788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752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427538" y="908050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427538" y="6116638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956550" y="3570288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 rot="17312769" flipV="1">
            <a:off x="4269582" y="4163219"/>
            <a:ext cx="1687512" cy="1803400"/>
          </a:xfrm>
          <a:custGeom>
            <a:avLst/>
            <a:gdLst>
              <a:gd name="T0" fmla="*/ 75702952 w 21600"/>
              <a:gd name="T1" fmla="*/ 829481 h 21600"/>
              <a:gd name="T2" fmla="*/ 14612057 w 21600"/>
              <a:gd name="T3" fmla="*/ 53451358 h 21600"/>
              <a:gd name="T4" fmla="*/ 72382617 w 21600"/>
              <a:gd name="T5" fmla="*/ 26070402 h 21600"/>
              <a:gd name="T6" fmla="*/ 148171039 w 21600"/>
              <a:gd name="T7" fmla="*/ 69769785 h 21600"/>
              <a:gd name="T8" fmla="*/ 122194145 w 21600"/>
              <a:gd name="T9" fmla="*/ 103145467 h 21600"/>
              <a:gd name="T10" fmla="*/ 92963948 w 21600"/>
              <a:gd name="T11" fmla="*/ 7347117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26" y="10382"/>
                </a:moveTo>
                <a:cubicBezTo>
                  <a:pt x="17705" y="6608"/>
                  <a:pt x="14580" y="3661"/>
                  <a:pt x="10800" y="3661"/>
                </a:cubicBezTo>
                <a:cubicBezTo>
                  <a:pt x="7818" y="3660"/>
                  <a:pt x="5151" y="5513"/>
                  <a:pt x="4110" y="8307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6519" y="0"/>
                  <a:pt x="21246" y="4458"/>
                  <a:pt x="21581" y="10167"/>
                </a:cubicBezTo>
                <a:lnTo>
                  <a:pt x="24276" y="10009"/>
                </a:lnTo>
                <a:lnTo>
                  <a:pt x="20020" y="14797"/>
                </a:lnTo>
                <a:lnTo>
                  <a:pt x="15231" y="10540"/>
                </a:lnTo>
                <a:lnTo>
                  <a:pt x="17926" y="10382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 rot="11131339" flipV="1">
            <a:off x="5053013" y="2124075"/>
            <a:ext cx="2019300" cy="2016125"/>
          </a:xfrm>
          <a:custGeom>
            <a:avLst/>
            <a:gdLst>
              <a:gd name="T0" fmla="*/ 92675296 w 21600"/>
              <a:gd name="T1" fmla="*/ 8681 h 21600"/>
              <a:gd name="T2" fmla="*/ 18982541 w 21600"/>
              <a:gd name="T3" fmla="*/ 66081950 h 21600"/>
              <a:gd name="T4" fmla="*/ 93182177 w 21600"/>
              <a:gd name="T5" fmla="*/ 27765776 h 21600"/>
              <a:gd name="T6" fmla="*/ 203380363 w 21600"/>
              <a:gd name="T7" fmla="*/ 49058394 h 21600"/>
              <a:gd name="T8" fmla="*/ 183078226 w 21600"/>
              <a:gd name="T9" fmla="*/ 97933750 h 21600"/>
              <a:gd name="T10" fmla="*/ 134057492 w 21600"/>
              <a:gd name="T11" fmla="*/ 7769529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33" y="7885"/>
                </a:moveTo>
                <a:cubicBezTo>
                  <a:pt x="16655" y="5040"/>
                  <a:pt x="13879" y="3186"/>
                  <a:pt x="10800" y="3186"/>
                </a:cubicBezTo>
                <a:cubicBezTo>
                  <a:pt x="7620" y="3185"/>
                  <a:pt x="4775" y="5162"/>
                  <a:pt x="3665" y="8141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5167" y="0"/>
                  <a:pt x="19105" y="2630"/>
                  <a:pt x="20777" y="6665"/>
                </a:cubicBezTo>
                <a:lnTo>
                  <a:pt x="23271" y="5631"/>
                </a:lnTo>
                <a:lnTo>
                  <a:pt x="20948" y="11241"/>
                </a:lnTo>
                <a:lnTo>
                  <a:pt x="15339" y="8918"/>
                </a:lnTo>
                <a:lnTo>
                  <a:pt x="17833" y="788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 rot="5762095" flipV="1">
            <a:off x="3398044" y="1462882"/>
            <a:ext cx="1498600" cy="2290762"/>
          </a:xfrm>
          <a:custGeom>
            <a:avLst/>
            <a:gdLst>
              <a:gd name="T0" fmla="*/ 51042731 w 21600"/>
              <a:gd name="T1" fmla="*/ 11242 h 21600"/>
              <a:gd name="T2" fmla="*/ 10455025 w 21600"/>
              <a:gd name="T3" fmla="*/ 85311578 h 21600"/>
              <a:gd name="T4" fmla="*/ 51321915 w 21600"/>
              <a:gd name="T5" fmla="*/ 35845441 h 21600"/>
              <a:gd name="T6" fmla="*/ 112015696 w 21600"/>
              <a:gd name="T7" fmla="*/ 63334164 h 21600"/>
              <a:gd name="T8" fmla="*/ 100833854 w 21600"/>
              <a:gd name="T9" fmla="*/ 126432147 h 21600"/>
              <a:gd name="T10" fmla="*/ 73834781 w 21600"/>
              <a:gd name="T11" fmla="*/ 10030439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33" y="7885"/>
                </a:moveTo>
                <a:cubicBezTo>
                  <a:pt x="16655" y="5040"/>
                  <a:pt x="13879" y="3186"/>
                  <a:pt x="10800" y="3186"/>
                </a:cubicBezTo>
                <a:cubicBezTo>
                  <a:pt x="7620" y="3185"/>
                  <a:pt x="4775" y="5162"/>
                  <a:pt x="3665" y="8141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5167" y="0"/>
                  <a:pt x="19105" y="2630"/>
                  <a:pt x="20777" y="6665"/>
                </a:cubicBezTo>
                <a:lnTo>
                  <a:pt x="23271" y="5631"/>
                </a:lnTo>
                <a:lnTo>
                  <a:pt x="20948" y="11241"/>
                </a:lnTo>
                <a:lnTo>
                  <a:pt x="15339" y="8918"/>
                </a:lnTo>
                <a:lnTo>
                  <a:pt x="17833" y="788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50196" name="AutoShape 20"/>
          <p:cNvSpPr>
            <a:spLocks noChangeArrowheads="1"/>
          </p:cNvSpPr>
          <p:nvPr/>
        </p:nvSpPr>
        <p:spPr bwMode="auto">
          <a:xfrm rot="1380547" flipV="1">
            <a:off x="2122488" y="3433763"/>
            <a:ext cx="2087562" cy="1941512"/>
          </a:xfrm>
          <a:custGeom>
            <a:avLst/>
            <a:gdLst>
              <a:gd name="T0" fmla="*/ 115850516 w 21600"/>
              <a:gd name="T1" fmla="*/ 961408 h 21600"/>
              <a:gd name="T2" fmla="*/ 22361170 w 21600"/>
              <a:gd name="T3" fmla="*/ 61951940 h 21600"/>
              <a:gd name="T4" fmla="*/ 110769237 w 21600"/>
              <a:gd name="T5" fmla="*/ 30216489 h 21600"/>
              <a:gd name="T6" fmla="*/ 226750612 w 21600"/>
              <a:gd name="T7" fmla="*/ 80865496 h 21600"/>
              <a:gd name="T8" fmla="*/ 186997309 w 21600"/>
              <a:gd name="T9" fmla="*/ 119549053 h 21600"/>
              <a:gd name="T10" fmla="*/ 142265511 w 21600"/>
              <a:gd name="T11" fmla="*/ 8515560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26" y="10382"/>
                </a:moveTo>
                <a:cubicBezTo>
                  <a:pt x="17705" y="6608"/>
                  <a:pt x="14580" y="3661"/>
                  <a:pt x="10800" y="3661"/>
                </a:cubicBezTo>
                <a:cubicBezTo>
                  <a:pt x="7818" y="3660"/>
                  <a:pt x="5151" y="5513"/>
                  <a:pt x="4110" y="8307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6519" y="0"/>
                  <a:pt x="21246" y="4458"/>
                  <a:pt x="21581" y="10167"/>
                </a:cubicBezTo>
                <a:lnTo>
                  <a:pt x="24276" y="10009"/>
                </a:lnTo>
                <a:lnTo>
                  <a:pt x="20020" y="14797"/>
                </a:lnTo>
                <a:lnTo>
                  <a:pt x="15231" y="10540"/>
                </a:lnTo>
                <a:lnTo>
                  <a:pt x="17926" y="10382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21"/>
          <p:cNvSpPr>
            <a:spLocks noChangeArrowheads="1"/>
          </p:cNvSpPr>
          <p:nvPr/>
        </p:nvSpPr>
        <p:spPr bwMode="auto">
          <a:xfrm>
            <a:off x="4572000" y="1844675"/>
            <a:ext cx="144463" cy="1512888"/>
          </a:xfrm>
          <a:prstGeom prst="downArrow">
            <a:avLst>
              <a:gd name="adj1" fmla="val 50000"/>
              <a:gd name="adj2" fmla="val 2618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22"/>
          <p:cNvSpPr>
            <a:spLocks noChangeArrowheads="1"/>
          </p:cNvSpPr>
          <p:nvPr/>
        </p:nvSpPr>
        <p:spPr bwMode="auto">
          <a:xfrm>
            <a:off x="1547813" y="3860800"/>
            <a:ext cx="2663825" cy="144463"/>
          </a:xfrm>
          <a:prstGeom prst="rightArrow">
            <a:avLst>
              <a:gd name="adj1" fmla="val 50000"/>
              <a:gd name="adj2" fmla="val 4609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23"/>
          <p:cNvSpPr>
            <a:spLocks noChangeArrowheads="1"/>
          </p:cNvSpPr>
          <p:nvPr/>
        </p:nvSpPr>
        <p:spPr bwMode="auto">
          <a:xfrm>
            <a:off x="5148263" y="3789363"/>
            <a:ext cx="2519362" cy="144462"/>
          </a:xfrm>
          <a:prstGeom prst="leftArrow">
            <a:avLst>
              <a:gd name="adj1" fmla="val 50000"/>
              <a:gd name="adj2" fmla="val 4359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4"/>
          <p:cNvSpPr>
            <a:spLocks noChangeArrowheads="1"/>
          </p:cNvSpPr>
          <p:nvPr/>
        </p:nvSpPr>
        <p:spPr bwMode="auto">
          <a:xfrm>
            <a:off x="4572000" y="4149725"/>
            <a:ext cx="144463" cy="1800225"/>
          </a:xfrm>
          <a:prstGeom prst="upArrow">
            <a:avLst>
              <a:gd name="adj1" fmla="val 50000"/>
              <a:gd name="adj2" fmla="val 311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2051050" y="101600"/>
            <a:ext cx="547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 воздуха в циклоне.</a:t>
            </a:r>
          </a:p>
        </p:txBody>
      </p:sp>
      <p:sp>
        <p:nvSpPr>
          <p:cNvPr id="9238" name="Text Box 26"/>
          <p:cNvSpPr txBox="1">
            <a:spLocks noChangeArrowheads="1"/>
          </p:cNvSpPr>
          <p:nvPr/>
        </p:nvSpPr>
        <p:spPr bwMode="auto">
          <a:xfrm>
            <a:off x="7408863" y="2133600"/>
            <a:ext cx="173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изобары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3" grpId="0" animBg="1"/>
      <p:bldP spid="50194" grpId="0" animBg="1"/>
      <p:bldP spid="50195" grpId="0" animBg="1"/>
      <p:bldP spid="50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100000">
              <a:srgbClr val="FF99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/>
          <p:cNvSpPr>
            <a:spLocks noChangeArrowheads="1"/>
          </p:cNvSpPr>
          <p:nvPr/>
        </p:nvSpPr>
        <p:spPr bwMode="auto">
          <a:xfrm>
            <a:off x="1258888" y="1628775"/>
            <a:ext cx="6697662" cy="45354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6"/>
          <p:cNvSpPr>
            <a:spLocks noChangeArrowheads="1"/>
          </p:cNvSpPr>
          <p:nvPr/>
        </p:nvSpPr>
        <p:spPr bwMode="auto">
          <a:xfrm>
            <a:off x="3348038" y="3213100"/>
            <a:ext cx="2592387" cy="1295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Oval 7"/>
          <p:cNvSpPr>
            <a:spLocks noChangeArrowheads="1"/>
          </p:cNvSpPr>
          <p:nvPr/>
        </p:nvSpPr>
        <p:spPr bwMode="auto">
          <a:xfrm>
            <a:off x="2411413" y="2565400"/>
            <a:ext cx="4392612" cy="25923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356100" y="3400425"/>
            <a:ext cx="623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5795963" y="40767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748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6516688" y="4508500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750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7380288" y="5157788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752</a:t>
            </a:r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755650" y="3595688"/>
            <a:ext cx="47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4427538" y="6116638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10251" name="Text Box 16"/>
          <p:cNvSpPr txBox="1">
            <a:spLocks noChangeArrowheads="1"/>
          </p:cNvSpPr>
          <p:nvPr/>
        </p:nvSpPr>
        <p:spPr bwMode="auto">
          <a:xfrm>
            <a:off x="7956550" y="3570288"/>
            <a:ext cx="47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10252" name="AutoShape 26"/>
          <p:cNvSpPr>
            <a:spLocks noChangeArrowheads="1"/>
          </p:cNvSpPr>
          <p:nvPr/>
        </p:nvSpPr>
        <p:spPr bwMode="auto">
          <a:xfrm rot="16113603" flipV="1">
            <a:off x="4486275" y="4451350"/>
            <a:ext cx="1687513" cy="1516063"/>
          </a:xfrm>
          <a:custGeom>
            <a:avLst/>
            <a:gdLst>
              <a:gd name="T0" fmla="*/ 75703075 w 21600"/>
              <a:gd name="T1" fmla="*/ 586211 h 21600"/>
              <a:gd name="T2" fmla="*/ 14612065 w 21600"/>
              <a:gd name="T3" fmla="*/ 37775381 h 21600"/>
              <a:gd name="T4" fmla="*/ 72382660 w 21600"/>
              <a:gd name="T5" fmla="*/ 18424589 h 21600"/>
              <a:gd name="T6" fmla="*/ 148171205 w 21600"/>
              <a:gd name="T7" fmla="*/ 49308054 h 21600"/>
              <a:gd name="T8" fmla="*/ 122194296 w 21600"/>
              <a:gd name="T9" fmla="*/ 72895459 h 21600"/>
              <a:gd name="T10" fmla="*/ 92964081 w 21600"/>
              <a:gd name="T11" fmla="*/ 519239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26" y="10382"/>
                </a:moveTo>
                <a:cubicBezTo>
                  <a:pt x="17705" y="6608"/>
                  <a:pt x="14580" y="3661"/>
                  <a:pt x="10800" y="3661"/>
                </a:cubicBezTo>
                <a:cubicBezTo>
                  <a:pt x="7818" y="3660"/>
                  <a:pt x="5151" y="5513"/>
                  <a:pt x="4110" y="8307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6519" y="0"/>
                  <a:pt x="21246" y="4458"/>
                  <a:pt x="21581" y="10167"/>
                </a:cubicBezTo>
                <a:lnTo>
                  <a:pt x="24276" y="10009"/>
                </a:lnTo>
                <a:lnTo>
                  <a:pt x="20020" y="14797"/>
                </a:lnTo>
                <a:lnTo>
                  <a:pt x="15231" y="10540"/>
                </a:lnTo>
                <a:lnTo>
                  <a:pt x="17926" y="10382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28"/>
          <p:cNvSpPr>
            <a:spLocks noChangeArrowheads="1"/>
          </p:cNvSpPr>
          <p:nvPr/>
        </p:nvSpPr>
        <p:spPr bwMode="auto">
          <a:xfrm rot="10022849" flipV="1">
            <a:off x="5246688" y="2349500"/>
            <a:ext cx="2019300" cy="1439863"/>
          </a:xfrm>
          <a:custGeom>
            <a:avLst/>
            <a:gdLst>
              <a:gd name="T0" fmla="*/ 92675296 w 21600"/>
              <a:gd name="T1" fmla="*/ 4466 h 21600"/>
              <a:gd name="T2" fmla="*/ 18982541 w 21600"/>
              <a:gd name="T3" fmla="*/ 33704723 h 21600"/>
              <a:gd name="T4" fmla="*/ 93182177 w 21600"/>
              <a:gd name="T5" fmla="*/ 14161718 h 21600"/>
              <a:gd name="T6" fmla="*/ 203380363 w 21600"/>
              <a:gd name="T7" fmla="*/ 25021885 h 21600"/>
              <a:gd name="T8" fmla="*/ 183078226 w 21600"/>
              <a:gd name="T9" fmla="*/ 49950513 h 21600"/>
              <a:gd name="T10" fmla="*/ 134057492 w 21600"/>
              <a:gd name="T11" fmla="*/ 396280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33" y="7885"/>
                </a:moveTo>
                <a:cubicBezTo>
                  <a:pt x="16655" y="5040"/>
                  <a:pt x="13879" y="3186"/>
                  <a:pt x="10800" y="3186"/>
                </a:cubicBezTo>
                <a:cubicBezTo>
                  <a:pt x="7620" y="3185"/>
                  <a:pt x="4775" y="5162"/>
                  <a:pt x="3665" y="8141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5167" y="0"/>
                  <a:pt x="19105" y="2630"/>
                  <a:pt x="20777" y="6665"/>
                </a:cubicBezTo>
                <a:lnTo>
                  <a:pt x="23271" y="5631"/>
                </a:lnTo>
                <a:lnTo>
                  <a:pt x="20948" y="11241"/>
                </a:lnTo>
                <a:lnTo>
                  <a:pt x="15339" y="8918"/>
                </a:lnTo>
                <a:lnTo>
                  <a:pt x="17833" y="788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AutoShape 29"/>
          <p:cNvSpPr>
            <a:spLocks noChangeArrowheads="1"/>
          </p:cNvSpPr>
          <p:nvPr/>
        </p:nvSpPr>
        <p:spPr bwMode="auto">
          <a:xfrm rot="4252848" flipV="1">
            <a:off x="2672557" y="2188368"/>
            <a:ext cx="1498600" cy="1439863"/>
          </a:xfrm>
          <a:custGeom>
            <a:avLst/>
            <a:gdLst>
              <a:gd name="T0" fmla="*/ 51042731 w 21600"/>
              <a:gd name="T1" fmla="*/ 4466 h 21600"/>
              <a:gd name="T2" fmla="*/ 10455025 w 21600"/>
              <a:gd name="T3" fmla="*/ 33704723 h 21600"/>
              <a:gd name="T4" fmla="*/ 51321915 w 21600"/>
              <a:gd name="T5" fmla="*/ 14161718 h 21600"/>
              <a:gd name="T6" fmla="*/ 112015696 w 21600"/>
              <a:gd name="T7" fmla="*/ 25021885 h 21600"/>
              <a:gd name="T8" fmla="*/ 100833854 w 21600"/>
              <a:gd name="T9" fmla="*/ 49950513 h 21600"/>
              <a:gd name="T10" fmla="*/ 73834781 w 21600"/>
              <a:gd name="T11" fmla="*/ 396280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33" y="7885"/>
                </a:moveTo>
                <a:cubicBezTo>
                  <a:pt x="16655" y="5040"/>
                  <a:pt x="13879" y="3186"/>
                  <a:pt x="10800" y="3186"/>
                </a:cubicBezTo>
                <a:cubicBezTo>
                  <a:pt x="7620" y="3185"/>
                  <a:pt x="4775" y="5162"/>
                  <a:pt x="3665" y="8141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5167" y="0"/>
                  <a:pt x="19105" y="2630"/>
                  <a:pt x="20777" y="6665"/>
                </a:cubicBezTo>
                <a:lnTo>
                  <a:pt x="23271" y="5631"/>
                </a:lnTo>
                <a:lnTo>
                  <a:pt x="20948" y="11241"/>
                </a:lnTo>
                <a:lnTo>
                  <a:pt x="15339" y="8918"/>
                </a:lnTo>
                <a:lnTo>
                  <a:pt x="17833" y="788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255" name="AutoShape 30"/>
          <p:cNvSpPr>
            <a:spLocks noChangeArrowheads="1"/>
          </p:cNvSpPr>
          <p:nvPr/>
        </p:nvSpPr>
        <p:spPr bwMode="auto">
          <a:xfrm rot="21234568" flipV="1">
            <a:off x="2141538" y="4194175"/>
            <a:ext cx="2087562" cy="1293813"/>
          </a:xfrm>
          <a:custGeom>
            <a:avLst/>
            <a:gdLst>
              <a:gd name="T0" fmla="*/ 115850516 w 21600"/>
              <a:gd name="T1" fmla="*/ 426958 h 21600"/>
              <a:gd name="T2" fmla="*/ 22361170 w 21600"/>
              <a:gd name="T3" fmla="*/ 27511733 h 21600"/>
              <a:gd name="T4" fmla="*/ 110769237 w 21600"/>
              <a:gd name="T5" fmla="*/ 13418577 h 21600"/>
              <a:gd name="T6" fmla="*/ 226750612 w 21600"/>
              <a:gd name="T7" fmla="*/ 35910920 h 21600"/>
              <a:gd name="T8" fmla="*/ 186997309 w 21600"/>
              <a:gd name="T9" fmla="*/ 53089576 h 21600"/>
              <a:gd name="T10" fmla="*/ 142265511 w 21600"/>
              <a:gd name="T11" fmla="*/ 3781605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26" y="10382"/>
                </a:moveTo>
                <a:cubicBezTo>
                  <a:pt x="17705" y="6608"/>
                  <a:pt x="14580" y="3661"/>
                  <a:pt x="10800" y="3661"/>
                </a:cubicBezTo>
                <a:cubicBezTo>
                  <a:pt x="7818" y="3660"/>
                  <a:pt x="5151" y="5513"/>
                  <a:pt x="4110" y="8307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6519" y="0"/>
                  <a:pt x="21246" y="4458"/>
                  <a:pt x="21581" y="10167"/>
                </a:cubicBezTo>
                <a:lnTo>
                  <a:pt x="24276" y="10009"/>
                </a:lnTo>
                <a:lnTo>
                  <a:pt x="20020" y="14797"/>
                </a:lnTo>
                <a:lnTo>
                  <a:pt x="15231" y="10540"/>
                </a:lnTo>
                <a:lnTo>
                  <a:pt x="17926" y="10382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>
            <a:off x="3995738" y="1125538"/>
            <a:ext cx="144462" cy="3095625"/>
          </a:xfrm>
          <a:prstGeom prst="upArrow">
            <a:avLst>
              <a:gd name="adj1" fmla="val 50000"/>
              <a:gd name="adj2" fmla="val 5357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>
            <a:off x="4356100" y="1125538"/>
            <a:ext cx="144463" cy="2374900"/>
          </a:xfrm>
          <a:prstGeom prst="upArrow">
            <a:avLst>
              <a:gd name="adj1" fmla="val 50000"/>
              <a:gd name="adj2" fmla="val 4109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7" name="AutoShape 35"/>
          <p:cNvSpPr>
            <a:spLocks noChangeArrowheads="1"/>
          </p:cNvSpPr>
          <p:nvPr/>
        </p:nvSpPr>
        <p:spPr bwMode="auto">
          <a:xfrm>
            <a:off x="4211638" y="1989138"/>
            <a:ext cx="144462" cy="2303462"/>
          </a:xfrm>
          <a:prstGeom prst="upArrow">
            <a:avLst>
              <a:gd name="adj1" fmla="val 50000"/>
              <a:gd name="adj2" fmla="val 3986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8" name="AutoShape 36"/>
          <p:cNvSpPr>
            <a:spLocks noChangeArrowheads="1"/>
          </p:cNvSpPr>
          <p:nvPr/>
        </p:nvSpPr>
        <p:spPr bwMode="auto">
          <a:xfrm>
            <a:off x="4787900" y="1268413"/>
            <a:ext cx="144463" cy="2089150"/>
          </a:xfrm>
          <a:prstGeom prst="upArrow">
            <a:avLst>
              <a:gd name="adj1" fmla="val 50000"/>
              <a:gd name="adj2" fmla="val 361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>
            <a:off x="5003800" y="1557338"/>
            <a:ext cx="144463" cy="2089150"/>
          </a:xfrm>
          <a:prstGeom prst="upArrow">
            <a:avLst>
              <a:gd name="adj1" fmla="val 50000"/>
              <a:gd name="adj2" fmla="val 361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>
            <a:off x="5219700" y="1196975"/>
            <a:ext cx="144463" cy="2881313"/>
          </a:xfrm>
          <a:prstGeom prst="upArrow">
            <a:avLst>
              <a:gd name="adj1" fmla="val 50000"/>
              <a:gd name="adj2" fmla="val 498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auto">
          <a:xfrm>
            <a:off x="4572000" y="2205038"/>
            <a:ext cx="142875" cy="2089150"/>
          </a:xfrm>
          <a:prstGeom prst="upArrow">
            <a:avLst>
              <a:gd name="adj1" fmla="val 50000"/>
              <a:gd name="adj2" fmla="val 36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>
            <a:off x="4859338" y="2205038"/>
            <a:ext cx="144462" cy="2089150"/>
          </a:xfrm>
          <a:prstGeom prst="upArrow">
            <a:avLst>
              <a:gd name="adj1" fmla="val 50000"/>
              <a:gd name="adj2" fmla="val 3615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111125" y="1196975"/>
            <a:ext cx="33924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Воздух в центре</a:t>
            </a:r>
          </a:p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поднимается вверх.</a:t>
            </a:r>
          </a:p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подъёме </a:t>
            </a:r>
          </a:p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воздух охлаждается!</a:t>
            </a:r>
          </a:p>
        </p:txBody>
      </p:sp>
      <p:sp>
        <p:nvSpPr>
          <p:cNvPr id="13354" name="AutoShape 42"/>
          <p:cNvSpPr>
            <a:spLocks noChangeArrowheads="1"/>
          </p:cNvSpPr>
          <p:nvPr/>
        </p:nvSpPr>
        <p:spPr bwMode="auto">
          <a:xfrm>
            <a:off x="2627313" y="188913"/>
            <a:ext cx="4249737" cy="1223962"/>
          </a:xfrm>
          <a:prstGeom prst="cloudCallout">
            <a:avLst>
              <a:gd name="adj1" fmla="val -13056"/>
              <a:gd name="adj2" fmla="val 33269"/>
            </a:avLst>
          </a:prstGeom>
          <a:gradFill rotWithShape="1">
            <a:gsLst>
              <a:gs pos="0">
                <a:srgbClr val="3399FF"/>
              </a:gs>
              <a:gs pos="100000">
                <a:srgbClr val="184776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3203575" y="476250"/>
            <a:ext cx="312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Конденсация влаги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2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75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75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/>
      <p:bldP spid="13354" grpId="0" animBg="1"/>
      <p:bldP spid="133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100000">
              <a:srgbClr val="FF99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Oval 2"/>
          <p:cNvSpPr>
            <a:spLocks noChangeArrowheads="1"/>
          </p:cNvSpPr>
          <p:nvPr/>
        </p:nvSpPr>
        <p:spPr bwMode="auto">
          <a:xfrm>
            <a:off x="1258888" y="1628775"/>
            <a:ext cx="6697662" cy="45354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Oval 3"/>
          <p:cNvSpPr>
            <a:spLocks noChangeArrowheads="1"/>
          </p:cNvSpPr>
          <p:nvPr/>
        </p:nvSpPr>
        <p:spPr bwMode="auto">
          <a:xfrm>
            <a:off x="3348038" y="3213100"/>
            <a:ext cx="2592387" cy="1295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Oval 4"/>
          <p:cNvSpPr>
            <a:spLocks noChangeArrowheads="1"/>
          </p:cNvSpPr>
          <p:nvPr/>
        </p:nvSpPr>
        <p:spPr bwMode="auto">
          <a:xfrm>
            <a:off x="2411413" y="2565400"/>
            <a:ext cx="4392612" cy="259238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356100" y="3400425"/>
            <a:ext cx="623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</a:p>
        </p:txBody>
      </p:sp>
      <p:sp>
        <p:nvSpPr>
          <p:cNvPr id="1041" name="Text Box 6"/>
          <p:cNvSpPr txBox="1">
            <a:spLocks noChangeArrowheads="1"/>
          </p:cNvSpPr>
          <p:nvPr/>
        </p:nvSpPr>
        <p:spPr bwMode="auto">
          <a:xfrm>
            <a:off x="5795963" y="40767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748</a:t>
            </a:r>
          </a:p>
        </p:txBody>
      </p:sp>
      <p:sp>
        <p:nvSpPr>
          <p:cNvPr id="1042" name="Text Box 7"/>
          <p:cNvSpPr txBox="1">
            <a:spLocks noChangeArrowheads="1"/>
          </p:cNvSpPr>
          <p:nvPr/>
        </p:nvSpPr>
        <p:spPr bwMode="auto">
          <a:xfrm>
            <a:off x="6516688" y="4508500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750</a:t>
            </a:r>
          </a:p>
        </p:txBody>
      </p:sp>
      <p:sp>
        <p:nvSpPr>
          <p:cNvPr id="1043" name="Text Box 8"/>
          <p:cNvSpPr txBox="1">
            <a:spLocks noChangeArrowheads="1"/>
          </p:cNvSpPr>
          <p:nvPr/>
        </p:nvSpPr>
        <p:spPr bwMode="auto">
          <a:xfrm>
            <a:off x="7380288" y="5157788"/>
            <a:ext cx="69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752</a:t>
            </a:r>
          </a:p>
        </p:txBody>
      </p:sp>
      <p:sp>
        <p:nvSpPr>
          <p:cNvPr id="1044" name="Text Box 9"/>
          <p:cNvSpPr txBox="1">
            <a:spLocks noChangeArrowheads="1"/>
          </p:cNvSpPr>
          <p:nvPr/>
        </p:nvSpPr>
        <p:spPr bwMode="auto">
          <a:xfrm>
            <a:off x="755650" y="3595688"/>
            <a:ext cx="47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1045" name="Text Box 10"/>
          <p:cNvSpPr txBox="1">
            <a:spLocks noChangeArrowheads="1"/>
          </p:cNvSpPr>
          <p:nvPr/>
        </p:nvSpPr>
        <p:spPr bwMode="auto">
          <a:xfrm>
            <a:off x="4427538" y="6116638"/>
            <a:ext cx="47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1046" name="Text Box 11"/>
          <p:cNvSpPr txBox="1">
            <a:spLocks noChangeArrowheads="1"/>
          </p:cNvSpPr>
          <p:nvPr/>
        </p:nvSpPr>
        <p:spPr bwMode="auto">
          <a:xfrm>
            <a:off x="7956550" y="3570288"/>
            <a:ext cx="47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</a:t>
            </a:r>
          </a:p>
        </p:txBody>
      </p:sp>
      <p:sp>
        <p:nvSpPr>
          <p:cNvPr id="1047" name="AutoShape 12"/>
          <p:cNvSpPr>
            <a:spLocks noChangeArrowheads="1"/>
          </p:cNvSpPr>
          <p:nvPr/>
        </p:nvSpPr>
        <p:spPr bwMode="auto">
          <a:xfrm rot="16113603" flipV="1">
            <a:off x="4486275" y="4451350"/>
            <a:ext cx="1687513" cy="1516063"/>
          </a:xfrm>
          <a:custGeom>
            <a:avLst/>
            <a:gdLst>
              <a:gd name="T0" fmla="*/ 75703075 w 21600"/>
              <a:gd name="T1" fmla="*/ 586211 h 21600"/>
              <a:gd name="T2" fmla="*/ 14612065 w 21600"/>
              <a:gd name="T3" fmla="*/ 37775381 h 21600"/>
              <a:gd name="T4" fmla="*/ 72382660 w 21600"/>
              <a:gd name="T5" fmla="*/ 18424589 h 21600"/>
              <a:gd name="T6" fmla="*/ 148171205 w 21600"/>
              <a:gd name="T7" fmla="*/ 49308054 h 21600"/>
              <a:gd name="T8" fmla="*/ 122194296 w 21600"/>
              <a:gd name="T9" fmla="*/ 72895459 h 21600"/>
              <a:gd name="T10" fmla="*/ 92964081 w 21600"/>
              <a:gd name="T11" fmla="*/ 519239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26" y="10382"/>
                </a:moveTo>
                <a:cubicBezTo>
                  <a:pt x="17705" y="6608"/>
                  <a:pt x="14580" y="3661"/>
                  <a:pt x="10800" y="3661"/>
                </a:cubicBezTo>
                <a:cubicBezTo>
                  <a:pt x="7818" y="3660"/>
                  <a:pt x="5151" y="5513"/>
                  <a:pt x="4110" y="8307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6519" y="0"/>
                  <a:pt x="21246" y="4458"/>
                  <a:pt x="21581" y="10167"/>
                </a:cubicBezTo>
                <a:lnTo>
                  <a:pt x="24276" y="10009"/>
                </a:lnTo>
                <a:lnTo>
                  <a:pt x="20020" y="14797"/>
                </a:lnTo>
                <a:lnTo>
                  <a:pt x="15231" y="10540"/>
                </a:lnTo>
                <a:lnTo>
                  <a:pt x="17926" y="10382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AutoShape 13"/>
          <p:cNvSpPr>
            <a:spLocks noChangeArrowheads="1"/>
          </p:cNvSpPr>
          <p:nvPr/>
        </p:nvSpPr>
        <p:spPr bwMode="auto">
          <a:xfrm rot="10022849" flipV="1">
            <a:off x="5246688" y="2349500"/>
            <a:ext cx="2019300" cy="1439863"/>
          </a:xfrm>
          <a:custGeom>
            <a:avLst/>
            <a:gdLst>
              <a:gd name="T0" fmla="*/ 92675296 w 21600"/>
              <a:gd name="T1" fmla="*/ 4466 h 21600"/>
              <a:gd name="T2" fmla="*/ 18982541 w 21600"/>
              <a:gd name="T3" fmla="*/ 33704723 h 21600"/>
              <a:gd name="T4" fmla="*/ 93182177 w 21600"/>
              <a:gd name="T5" fmla="*/ 14161718 h 21600"/>
              <a:gd name="T6" fmla="*/ 203380363 w 21600"/>
              <a:gd name="T7" fmla="*/ 25021885 h 21600"/>
              <a:gd name="T8" fmla="*/ 183078226 w 21600"/>
              <a:gd name="T9" fmla="*/ 49950513 h 21600"/>
              <a:gd name="T10" fmla="*/ 134057492 w 21600"/>
              <a:gd name="T11" fmla="*/ 396280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33" y="7885"/>
                </a:moveTo>
                <a:cubicBezTo>
                  <a:pt x="16655" y="5040"/>
                  <a:pt x="13879" y="3186"/>
                  <a:pt x="10800" y="3186"/>
                </a:cubicBezTo>
                <a:cubicBezTo>
                  <a:pt x="7620" y="3185"/>
                  <a:pt x="4775" y="5162"/>
                  <a:pt x="3665" y="8141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5167" y="0"/>
                  <a:pt x="19105" y="2630"/>
                  <a:pt x="20777" y="6665"/>
                </a:cubicBezTo>
                <a:lnTo>
                  <a:pt x="23271" y="5631"/>
                </a:lnTo>
                <a:lnTo>
                  <a:pt x="20948" y="11241"/>
                </a:lnTo>
                <a:lnTo>
                  <a:pt x="15339" y="8918"/>
                </a:lnTo>
                <a:lnTo>
                  <a:pt x="17833" y="788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AutoShape 14"/>
          <p:cNvSpPr>
            <a:spLocks noChangeArrowheads="1"/>
          </p:cNvSpPr>
          <p:nvPr/>
        </p:nvSpPr>
        <p:spPr bwMode="auto">
          <a:xfrm rot="4252848" flipV="1">
            <a:off x="2310607" y="2234406"/>
            <a:ext cx="1498600" cy="1439863"/>
          </a:xfrm>
          <a:custGeom>
            <a:avLst/>
            <a:gdLst>
              <a:gd name="T0" fmla="*/ 51042731 w 21600"/>
              <a:gd name="T1" fmla="*/ 4466 h 21600"/>
              <a:gd name="T2" fmla="*/ 10455025 w 21600"/>
              <a:gd name="T3" fmla="*/ 33704723 h 21600"/>
              <a:gd name="T4" fmla="*/ 51321915 w 21600"/>
              <a:gd name="T5" fmla="*/ 14161718 h 21600"/>
              <a:gd name="T6" fmla="*/ 112015696 w 21600"/>
              <a:gd name="T7" fmla="*/ 25021885 h 21600"/>
              <a:gd name="T8" fmla="*/ 100833854 w 21600"/>
              <a:gd name="T9" fmla="*/ 49950513 h 21600"/>
              <a:gd name="T10" fmla="*/ 73834781 w 21600"/>
              <a:gd name="T11" fmla="*/ 396280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833" y="7885"/>
                </a:moveTo>
                <a:cubicBezTo>
                  <a:pt x="16655" y="5040"/>
                  <a:pt x="13879" y="3186"/>
                  <a:pt x="10800" y="3186"/>
                </a:cubicBezTo>
                <a:cubicBezTo>
                  <a:pt x="7620" y="3185"/>
                  <a:pt x="4775" y="5162"/>
                  <a:pt x="3665" y="8141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5167" y="0"/>
                  <a:pt x="19105" y="2630"/>
                  <a:pt x="20777" y="6665"/>
                </a:cubicBezTo>
                <a:lnTo>
                  <a:pt x="23271" y="5631"/>
                </a:lnTo>
                <a:lnTo>
                  <a:pt x="20948" y="11241"/>
                </a:lnTo>
                <a:lnTo>
                  <a:pt x="15339" y="8918"/>
                </a:lnTo>
                <a:lnTo>
                  <a:pt x="17833" y="788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50" name="AutoShape 15"/>
          <p:cNvSpPr>
            <a:spLocks noChangeArrowheads="1"/>
          </p:cNvSpPr>
          <p:nvPr/>
        </p:nvSpPr>
        <p:spPr bwMode="auto">
          <a:xfrm rot="21234568" flipV="1">
            <a:off x="2141538" y="4194175"/>
            <a:ext cx="2087562" cy="1293813"/>
          </a:xfrm>
          <a:custGeom>
            <a:avLst/>
            <a:gdLst>
              <a:gd name="T0" fmla="*/ 115850516 w 21600"/>
              <a:gd name="T1" fmla="*/ 426958 h 21600"/>
              <a:gd name="T2" fmla="*/ 22361170 w 21600"/>
              <a:gd name="T3" fmla="*/ 27511733 h 21600"/>
              <a:gd name="T4" fmla="*/ 110769237 w 21600"/>
              <a:gd name="T5" fmla="*/ 13418577 h 21600"/>
              <a:gd name="T6" fmla="*/ 226750612 w 21600"/>
              <a:gd name="T7" fmla="*/ 35910920 h 21600"/>
              <a:gd name="T8" fmla="*/ 186997309 w 21600"/>
              <a:gd name="T9" fmla="*/ 53089576 h 21600"/>
              <a:gd name="T10" fmla="*/ 142265511 w 21600"/>
              <a:gd name="T11" fmla="*/ 3781605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26" y="10382"/>
                </a:moveTo>
                <a:cubicBezTo>
                  <a:pt x="17705" y="6608"/>
                  <a:pt x="14580" y="3661"/>
                  <a:pt x="10800" y="3661"/>
                </a:cubicBezTo>
                <a:cubicBezTo>
                  <a:pt x="7818" y="3660"/>
                  <a:pt x="5151" y="5513"/>
                  <a:pt x="4110" y="8307"/>
                </a:cubicBezTo>
                <a:lnTo>
                  <a:pt x="679" y="7029"/>
                </a:lnTo>
                <a:cubicBezTo>
                  <a:pt x="2254" y="2802"/>
                  <a:pt x="6289" y="-1"/>
                  <a:pt x="10800" y="0"/>
                </a:cubicBezTo>
                <a:cubicBezTo>
                  <a:pt x="16519" y="0"/>
                  <a:pt x="21246" y="4458"/>
                  <a:pt x="21581" y="10167"/>
                </a:cubicBezTo>
                <a:lnTo>
                  <a:pt x="24276" y="10009"/>
                </a:lnTo>
                <a:lnTo>
                  <a:pt x="20020" y="14797"/>
                </a:lnTo>
                <a:lnTo>
                  <a:pt x="15231" y="10540"/>
                </a:lnTo>
                <a:lnTo>
                  <a:pt x="17926" y="10382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1" name="AutoShape 25"/>
          <p:cNvSpPr>
            <a:spLocks noChangeArrowheads="1"/>
          </p:cNvSpPr>
          <p:nvPr/>
        </p:nvSpPr>
        <p:spPr bwMode="auto">
          <a:xfrm>
            <a:off x="2339975" y="188913"/>
            <a:ext cx="4249738" cy="1223962"/>
          </a:xfrm>
          <a:prstGeom prst="cloudCallout">
            <a:avLst>
              <a:gd name="adj1" fmla="val -13056"/>
              <a:gd name="adj2" fmla="val 33269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3492500" y="692150"/>
          <a:ext cx="10556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3" imgW="1056437" imgH="729996" progId="">
                  <p:embed/>
                </p:oleObj>
              </mc:Choice>
              <mc:Fallback>
                <p:oleObj name="Visio" r:id="rId3" imgW="1056437" imgH="729996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692150"/>
                        <a:ext cx="105568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9" name="Object 27"/>
          <p:cNvGraphicFramePr>
            <a:graphicFrameLocks noChangeAspect="1"/>
          </p:cNvGraphicFramePr>
          <p:nvPr/>
        </p:nvGraphicFramePr>
        <p:xfrm>
          <a:off x="4211638" y="692150"/>
          <a:ext cx="10556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Visio" r:id="rId5" imgW="1056437" imgH="729996" progId="">
                  <p:embed/>
                </p:oleObj>
              </mc:Choice>
              <mc:Fallback>
                <p:oleObj name="Visio" r:id="rId5" imgW="1056437" imgH="729996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692150"/>
                        <a:ext cx="10556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0" name="Object 28"/>
          <p:cNvGraphicFramePr>
            <a:graphicFrameLocks noChangeAspect="1"/>
          </p:cNvGraphicFramePr>
          <p:nvPr/>
        </p:nvGraphicFramePr>
        <p:xfrm>
          <a:off x="5580063" y="908050"/>
          <a:ext cx="10556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Visio" r:id="rId6" imgW="1056437" imgH="729996" progId="">
                  <p:embed/>
                </p:oleObj>
              </mc:Choice>
              <mc:Fallback>
                <p:oleObj name="Visio" r:id="rId6" imgW="1056437" imgH="729996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908050"/>
                        <a:ext cx="10556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29"/>
          <p:cNvGraphicFramePr>
            <a:graphicFrameLocks noChangeAspect="1"/>
          </p:cNvGraphicFramePr>
          <p:nvPr/>
        </p:nvGraphicFramePr>
        <p:xfrm>
          <a:off x="4716463" y="908050"/>
          <a:ext cx="10556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7" imgW="1056437" imgH="729996" progId="">
                  <p:embed/>
                </p:oleObj>
              </mc:Choice>
              <mc:Fallback>
                <p:oleObj name="Visio" r:id="rId7" imgW="1056437" imgH="729996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908050"/>
                        <a:ext cx="10556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2" name="Object 30"/>
          <p:cNvGraphicFramePr>
            <a:graphicFrameLocks noChangeAspect="1"/>
          </p:cNvGraphicFramePr>
          <p:nvPr/>
        </p:nvGraphicFramePr>
        <p:xfrm>
          <a:off x="5148263" y="765175"/>
          <a:ext cx="10556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8" imgW="1056437" imgH="729996" progId="">
                  <p:embed/>
                </p:oleObj>
              </mc:Choice>
              <mc:Fallback>
                <p:oleObj name="Visio" r:id="rId8" imgW="1056437" imgH="729996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765175"/>
                        <a:ext cx="10556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3" name="Object 31"/>
          <p:cNvGraphicFramePr>
            <a:graphicFrameLocks noChangeAspect="1"/>
          </p:cNvGraphicFramePr>
          <p:nvPr/>
        </p:nvGraphicFramePr>
        <p:xfrm>
          <a:off x="4211638" y="1125538"/>
          <a:ext cx="10556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9" imgW="1056437" imgH="729996" progId="">
                  <p:embed/>
                </p:oleObj>
              </mc:Choice>
              <mc:Fallback>
                <p:oleObj name="Visio" r:id="rId9" imgW="1056437" imgH="729996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125538"/>
                        <a:ext cx="10556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4" name="Object 32"/>
          <p:cNvGraphicFramePr>
            <a:graphicFrameLocks noChangeAspect="1"/>
          </p:cNvGraphicFramePr>
          <p:nvPr/>
        </p:nvGraphicFramePr>
        <p:xfrm>
          <a:off x="3419475" y="1125538"/>
          <a:ext cx="10556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10" imgW="1056437" imgH="729996" progId="">
                  <p:embed/>
                </p:oleObj>
              </mc:Choice>
              <mc:Fallback>
                <p:oleObj name="Visio" r:id="rId10" imgW="1056437" imgH="729996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125538"/>
                        <a:ext cx="105568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5" name="Object 33"/>
          <p:cNvGraphicFramePr>
            <a:graphicFrameLocks noChangeAspect="1"/>
          </p:cNvGraphicFramePr>
          <p:nvPr/>
        </p:nvGraphicFramePr>
        <p:xfrm>
          <a:off x="2916238" y="765175"/>
          <a:ext cx="10556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Visio" r:id="rId11" imgW="1056437" imgH="729996" progId="">
                  <p:embed/>
                </p:oleObj>
              </mc:Choice>
              <mc:Fallback>
                <p:oleObj name="Visio" r:id="rId11" imgW="1056437" imgH="729996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765175"/>
                        <a:ext cx="10556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6" name="Object 34"/>
          <p:cNvGraphicFramePr>
            <a:graphicFrameLocks noChangeAspect="1"/>
          </p:cNvGraphicFramePr>
          <p:nvPr/>
        </p:nvGraphicFramePr>
        <p:xfrm>
          <a:off x="3132138" y="404813"/>
          <a:ext cx="10556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Visio" r:id="rId12" imgW="1056437" imgH="729996" progId="">
                  <p:embed/>
                </p:oleObj>
              </mc:Choice>
              <mc:Fallback>
                <p:oleObj name="Visio" r:id="rId12" imgW="1056437" imgH="729996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04813"/>
                        <a:ext cx="10556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7" name="Object 35"/>
          <p:cNvGraphicFramePr>
            <a:graphicFrameLocks noChangeAspect="1"/>
          </p:cNvGraphicFramePr>
          <p:nvPr/>
        </p:nvGraphicFramePr>
        <p:xfrm>
          <a:off x="5076825" y="1196975"/>
          <a:ext cx="105568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13" imgW="1056437" imgH="729996" progId="">
                  <p:embed/>
                </p:oleObj>
              </mc:Choice>
              <mc:Fallback>
                <p:oleObj name="Visio" r:id="rId13" imgW="1056437" imgH="729996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196975"/>
                        <a:ext cx="105568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2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0017 0.354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35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47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58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9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80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92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k.ya1.ru/uploads/posts/2009-03/1236232772_7390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95536" y="4246563"/>
            <a:ext cx="8221662" cy="2611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 циклонами связана неустойчивая,</a:t>
            </a:r>
          </a:p>
          <a:p>
            <a:pPr algn="ctr"/>
            <a:r>
              <a:rPr lang="ru-RU" sz="3600" b="1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ветреная, с осадками погода.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</TotalTime>
  <Words>206</Words>
  <Application>Microsoft Office PowerPoint</Application>
  <PresentationFormat>Экран (4:3)</PresentationFormat>
  <Paragraphs>98</Paragraphs>
  <Slides>16</Slides>
  <Notes>0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Tamara</cp:lastModifiedBy>
  <cp:revision>18</cp:revision>
  <dcterms:created xsi:type="dcterms:W3CDTF">2013-10-06T18:07:34Z</dcterms:created>
  <dcterms:modified xsi:type="dcterms:W3CDTF">2025-09-07T13:47:39Z</dcterms:modified>
</cp:coreProperties>
</file>