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5000"/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8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Черная металлургия мира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Черная металлургия мира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41841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Черная металлургия</a:t>
            </a:r>
            <a:endParaRPr lang="ru-RU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40324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/>
              <a:t>Черная металлургия – отрасль промышленности,</a:t>
            </a:r>
          </a:p>
          <a:p>
            <a:pPr algn="just">
              <a:buNone/>
            </a:pPr>
            <a:r>
              <a:rPr lang="ru-RU" sz="2400" b="1" dirty="0" smtClean="0"/>
              <a:t>производящая сталь, чугун, сплавы с железом.</a:t>
            </a:r>
          </a:p>
          <a:p>
            <a:pPr algn="just">
              <a:buNone/>
            </a:pPr>
            <a:r>
              <a:rPr lang="ru-RU" sz="2400" b="1" dirty="0" smtClean="0"/>
              <a:t>Черная металлургия одна из старейших отраслей</a:t>
            </a:r>
          </a:p>
          <a:p>
            <a:pPr algn="just">
              <a:buNone/>
            </a:pPr>
            <a:r>
              <a:rPr lang="ru-RU" sz="2400" b="1" dirty="0" smtClean="0"/>
              <a:t>промышленности, к которой относятся предприятия по</a:t>
            </a:r>
          </a:p>
          <a:p>
            <a:pPr algn="just">
              <a:buNone/>
            </a:pPr>
            <a:r>
              <a:rPr lang="ru-RU" sz="2400" b="1" dirty="0" smtClean="0"/>
              <a:t>добыче, обогащению железной руды, по производству чугуна,</a:t>
            </a:r>
          </a:p>
          <a:p>
            <a:pPr algn="just">
              <a:buNone/>
            </a:pPr>
            <a:r>
              <a:rPr lang="ru-RU" sz="2400" b="1" dirty="0" smtClean="0"/>
              <a:t>стали, проката, ферросплавов и дальнейшего передела. Это</a:t>
            </a:r>
          </a:p>
          <a:p>
            <a:pPr algn="just">
              <a:buNone/>
            </a:pPr>
            <a:r>
              <a:rPr lang="ru-RU" sz="2400" b="1" dirty="0" smtClean="0"/>
              <a:t>промышленность является основой для развития</a:t>
            </a:r>
          </a:p>
          <a:p>
            <a:pPr algn="just">
              <a:buNone/>
            </a:pPr>
            <a:r>
              <a:rPr lang="ru-RU" sz="2400" b="1" dirty="0" smtClean="0"/>
              <a:t>машиностроения и строительства, необходимым условием</a:t>
            </a:r>
          </a:p>
          <a:p>
            <a:pPr algn="just">
              <a:buNone/>
            </a:pPr>
            <a:r>
              <a:rPr lang="ru-RU" sz="2400" b="1" dirty="0" smtClean="0"/>
              <a:t>развития всех отраслей.</a:t>
            </a:r>
          </a:p>
          <a:p>
            <a:pPr algn="just">
              <a:buNone/>
            </a:pPr>
            <a:endParaRPr lang="ru-RU" sz="2400" b="1" dirty="0"/>
          </a:p>
        </p:txBody>
      </p:sp>
      <p:pic>
        <p:nvPicPr>
          <p:cNvPr id="1027" name="Picture 3" descr="C:\Users\Татьяна\Desktop\1235549101974_15346_200_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013176"/>
            <a:ext cx="1905000" cy="1644352"/>
          </a:xfrm>
          <a:prstGeom prst="rect">
            <a:avLst/>
          </a:prstGeom>
          <a:noFill/>
        </p:spPr>
      </p:pic>
      <p:pic>
        <p:nvPicPr>
          <p:cNvPr id="1028" name="Picture 4" descr="C:\Users\Татьяна\Desktop\3506131_large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5013176"/>
            <a:ext cx="2808312" cy="1700808"/>
          </a:xfrm>
          <a:prstGeom prst="rect">
            <a:avLst/>
          </a:prstGeom>
          <a:noFill/>
        </p:spPr>
      </p:pic>
      <p:pic>
        <p:nvPicPr>
          <p:cNvPr id="1029" name="Picture 5" descr="C:\Users\Татьяна\Desktop\185_NTMK._MNLZ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653136"/>
            <a:ext cx="2931716" cy="201622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b="1" dirty="0" smtClean="0"/>
              <a:t>	На протяжении полутора веков на размещение</a:t>
            </a:r>
          </a:p>
          <a:p>
            <a:pPr algn="just">
              <a:buNone/>
            </a:pPr>
            <a:r>
              <a:rPr lang="ru-RU" sz="2400" b="1" dirty="0" smtClean="0"/>
              <a:t>предприятий металлургического комплекса влияли в</a:t>
            </a:r>
          </a:p>
          <a:p>
            <a:pPr algn="just">
              <a:buNone/>
            </a:pPr>
            <a:r>
              <a:rPr lang="ru-RU" sz="2400" b="1" dirty="0" smtClean="0"/>
              <a:t>основном сырьевой и  топливный факторы. Так возникли</a:t>
            </a:r>
          </a:p>
          <a:p>
            <a:pPr algn="just">
              <a:buNone/>
            </a:pPr>
            <a:r>
              <a:rPr lang="ru-RU" sz="2400" b="1" dirty="0" smtClean="0"/>
              <a:t>старые металлургические базы в Великобритании</a:t>
            </a:r>
          </a:p>
          <a:p>
            <a:pPr algn="just">
              <a:buNone/>
            </a:pPr>
            <a:r>
              <a:rPr lang="ru-RU" sz="2400" b="1" dirty="0" smtClean="0"/>
              <a:t>(Шеффилд), США (Приозерье, </a:t>
            </a:r>
            <a:r>
              <a:rPr lang="ru-RU" sz="2400" b="1" dirty="0" err="1" smtClean="0"/>
              <a:t>Аппаличский</a:t>
            </a:r>
            <a:r>
              <a:rPr lang="ru-RU" sz="2400" b="1" dirty="0" smtClean="0"/>
              <a:t> бассейн),</a:t>
            </a:r>
          </a:p>
          <a:p>
            <a:pPr algn="just">
              <a:buNone/>
            </a:pPr>
            <a:r>
              <a:rPr lang="ru-RU" sz="2400" b="1" dirty="0" smtClean="0"/>
              <a:t>России (Урал) и т.д. К началу 20 в. черная металлургия была</a:t>
            </a:r>
          </a:p>
          <a:p>
            <a:pPr algn="just">
              <a:buNone/>
            </a:pPr>
            <a:r>
              <a:rPr lang="ru-RU" sz="2400" b="1" dirty="0" smtClean="0"/>
              <a:t>развита в сравнительно небольшом количестве стран: США,</a:t>
            </a:r>
          </a:p>
          <a:p>
            <a:pPr algn="just">
              <a:buNone/>
            </a:pPr>
            <a:r>
              <a:rPr lang="ru-RU" sz="2400" b="1" dirty="0" smtClean="0"/>
              <a:t>Германии, Великобритании, Бельгии, Люксембурге.</a:t>
            </a:r>
          </a:p>
          <a:p>
            <a:pPr algn="just">
              <a:buNone/>
            </a:pPr>
            <a:r>
              <a:rPr lang="ru-RU" sz="2400" b="1" dirty="0" smtClean="0"/>
              <a:t>	В течение 20 века черная металлургия изменялась,</a:t>
            </a:r>
          </a:p>
          <a:p>
            <a:pPr algn="just">
              <a:buNone/>
            </a:pPr>
            <a:r>
              <a:rPr lang="ru-RU" sz="2400" b="1" dirty="0" smtClean="0"/>
              <a:t>модернизировались заводы, изменялась технология,</a:t>
            </a:r>
          </a:p>
          <a:p>
            <a:pPr algn="just">
              <a:buNone/>
            </a:pPr>
            <a:r>
              <a:rPr lang="ru-RU" sz="2400" b="1" dirty="0" smtClean="0"/>
              <a:t>выросли во много раз объемы производства, черная</a:t>
            </a:r>
          </a:p>
          <a:p>
            <a:pPr algn="just">
              <a:buNone/>
            </a:pPr>
            <a:r>
              <a:rPr lang="ru-RU" sz="2400" b="1" dirty="0" smtClean="0"/>
              <a:t>металлургия начала развиваться в других странах.</a:t>
            </a:r>
          </a:p>
          <a:p>
            <a:pPr algn="just">
              <a:buNone/>
            </a:pPr>
            <a:r>
              <a:rPr lang="ru-RU" sz="2400" b="1" dirty="0" smtClean="0"/>
              <a:t>	На сегодня 2/5 мировой выплавки стали приходится на</a:t>
            </a:r>
          </a:p>
          <a:p>
            <a:pPr algn="just">
              <a:buNone/>
            </a:pPr>
            <a:r>
              <a:rPr lang="ru-RU" sz="2400" b="1" dirty="0" smtClean="0"/>
              <a:t>страны Юга (с Китаем).</a:t>
            </a:r>
            <a:endParaRPr lang="ru-RU" sz="24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6206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Влияние НТР на черную металлургию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9046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В эпоху НТР </a:t>
            </a:r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268760"/>
            <a:ext cx="6048672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Уменьшилось влияние топливного и сырьевого факторов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07904" y="5661248"/>
            <a:ext cx="5256584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«Грязные» производства стали переносить в развивающиеся страны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4437112"/>
            <a:ext cx="5544616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Предприятия стали размещаться в приморских районах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79712" y="3284984"/>
            <a:ext cx="5904656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Большинство заводов тяготеют к потокам сырья и топлива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15616" y="2276872"/>
            <a:ext cx="6048672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Увеличилось влияние потребительского и экологического  факторов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Чем можно объяснить «миграцию» производства?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700808"/>
            <a:ext cx="2880320" cy="15841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Потребность стран в индустриализации (Китай, Индия)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3717032"/>
            <a:ext cx="2520280" cy="16561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Дешевая рабочая сила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1628800"/>
            <a:ext cx="2808312" cy="16561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Сохранение экологического пространства стран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>
            <a:endCxn id="4" idx="0"/>
          </p:cNvCxnSpPr>
          <p:nvPr/>
        </p:nvCxnSpPr>
        <p:spPr>
          <a:xfrm flipH="1">
            <a:off x="2123728" y="1052736"/>
            <a:ext cx="936104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>
            <a:off x="4355976" y="1124744"/>
            <a:ext cx="36004" cy="2592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8104" y="1124744"/>
            <a:ext cx="936104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Практическая работа: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На основании карт </a:t>
            </a:r>
            <a:r>
              <a:rPr lang="ru-RU" b="1" dirty="0" smtClean="0"/>
              <a:t>атласа составьте </a:t>
            </a:r>
            <a:r>
              <a:rPr lang="ru-RU" b="1" dirty="0" smtClean="0"/>
              <a:t>сравнительную таблицу стран добывающих руду и выплавляющих сталь.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Сделайте вывод о том, какие страны по социально-экономическим показателям находятся в первом и во втором списках.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3140968"/>
          <a:ext cx="72008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Страны, добывающие руду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Страны, выплавляющие сталь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260648"/>
          <a:ext cx="4536504" cy="617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699"/>
                <a:gridCol w="2379805"/>
              </a:tblGrid>
              <a:tr h="576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Страны, добывающие руду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Страны, выплавляющие сталь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Китай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Китай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Бразилия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Япония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Австралия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США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Россия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Россия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Индия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Германия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США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Бразилия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Украина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Индия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Канада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Украина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ЮАР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Франция</a:t>
                      </a:r>
                      <a:endParaRPr lang="ru-RU" sz="2400" dirty="0"/>
                    </a:p>
                  </a:txBody>
                  <a:tcPr/>
                </a:tc>
              </a:tr>
              <a:tr h="4619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Венесуэла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Великобритания 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220072" y="332656"/>
            <a:ext cx="3528392" cy="60486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	Среди стран, ведущих добычу руды, семь стран относятся к развитым. Среди стран, выплавляющих сталь восемь развитых стран. Во втором списке появляются Япония, Германия, Франция – не имеющие в полном объеме собственных ресурсов. США на 3 месте по выплавке стали, хотя по добыче занимали 6 место.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/>
              <a:t>География черной металлургии сложилась под влиянием разных типов ориентации:</a:t>
            </a:r>
            <a:endParaRPr lang="ru-RU" sz="2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ru-RU" sz="2400" b="1" i="1" u="sng" dirty="0" smtClean="0"/>
              <a:t>Ориентация на каменноугольные бассейны:</a:t>
            </a:r>
          </a:p>
          <a:p>
            <a:pPr marL="457200" indent="-457200">
              <a:buNone/>
            </a:pPr>
            <a:endParaRPr lang="ru-RU" sz="2400" b="1" i="1" dirty="0" smtClean="0"/>
          </a:p>
          <a:p>
            <a:pPr marL="457200" indent="-457200"/>
            <a:r>
              <a:rPr lang="ru-RU" sz="2400" b="1" dirty="0" smtClean="0"/>
              <a:t>США (добыча угля – </a:t>
            </a:r>
            <a:r>
              <a:rPr lang="ru-RU" sz="2400" b="1" dirty="0" err="1" smtClean="0"/>
              <a:t>Питсбург</a:t>
            </a:r>
            <a:r>
              <a:rPr lang="ru-RU" sz="2400" b="1" dirty="0" smtClean="0"/>
              <a:t> и окружающие города)</a:t>
            </a:r>
          </a:p>
          <a:p>
            <a:pPr marL="457200" indent="-457200"/>
            <a:r>
              <a:rPr lang="ru-RU" sz="2400" b="1" dirty="0" smtClean="0"/>
              <a:t>Зарубежная Европа (Рурский каменноугольный бассейн)</a:t>
            </a:r>
          </a:p>
          <a:p>
            <a:pPr marL="457200" indent="-457200"/>
            <a:r>
              <a:rPr lang="ru-RU" sz="2400" b="1" dirty="0" smtClean="0"/>
              <a:t>Россия (Кузбасс)</a:t>
            </a:r>
          </a:p>
          <a:p>
            <a:pPr marL="457200" indent="-457200"/>
            <a:r>
              <a:rPr lang="ru-RU" sz="2400" b="1" dirty="0" smtClean="0"/>
              <a:t>Украина (Донбасс)</a:t>
            </a:r>
          </a:p>
          <a:p>
            <a:pPr marL="457200" indent="-457200"/>
            <a:r>
              <a:rPr lang="ru-RU" sz="2400" b="1" dirty="0" smtClean="0"/>
              <a:t>Китай (северо-восток Китая – металлургический комбинат в </a:t>
            </a:r>
            <a:r>
              <a:rPr lang="ru-RU" sz="2400" b="1" dirty="0" err="1" smtClean="0"/>
              <a:t>Аньшании</a:t>
            </a:r>
            <a:r>
              <a:rPr lang="ru-RU" sz="2400" b="1" dirty="0" smtClean="0"/>
              <a:t> – г. </a:t>
            </a:r>
            <a:r>
              <a:rPr lang="ru-RU" sz="2400" b="1" dirty="0" err="1" smtClean="0"/>
              <a:t>Фушунь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Фусинь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География черной металлургии сложилась под влиянием разных типов ориентации:</a:t>
            </a:r>
            <a:endParaRPr lang="ru-RU" sz="2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805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i="1" u="sng" dirty="0" smtClean="0"/>
              <a:t>2) Ориентация на железорудные бассейны:</a:t>
            </a:r>
          </a:p>
          <a:p>
            <a:r>
              <a:rPr lang="ru-RU" sz="2400" b="1" dirty="0" smtClean="0"/>
              <a:t>Китай (металлургический комбинат в </a:t>
            </a:r>
            <a:r>
              <a:rPr lang="ru-RU" sz="2400" b="1" dirty="0" err="1" smtClean="0"/>
              <a:t>Ухани</a:t>
            </a:r>
            <a:r>
              <a:rPr lang="ru-RU" sz="2400" b="1" dirty="0" smtClean="0"/>
              <a:t>)</a:t>
            </a:r>
          </a:p>
          <a:p>
            <a:r>
              <a:rPr lang="ru-RU" sz="2400" b="1" dirty="0" smtClean="0"/>
              <a:t>Зарубежная Европа (ФРГ, </a:t>
            </a:r>
            <a:r>
              <a:rPr lang="ru-RU" sz="2400" b="1" dirty="0" err="1" smtClean="0"/>
              <a:t>Саарский</a:t>
            </a:r>
            <a:r>
              <a:rPr lang="ru-RU" sz="2400" b="1" dirty="0" smtClean="0"/>
              <a:t> бассейн, район добычи железной руды – </a:t>
            </a:r>
            <a:r>
              <a:rPr lang="ru-RU" sz="2400" b="1" dirty="0" err="1" smtClean="0"/>
              <a:t>Зальцгиттер</a:t>
            </a:r>
            <a:r>
              <a:rPr lang="ru-RU" sz="2400" b="1" dirty="0" smtClean="0"/>
              <a:t>)</a:t>
            </a:r>
          </a:p>
          <a:p>
            <a:r>
              <a:rPr lang="ru-RU" sz="2400" b="1" dirty="0" smtClean="0"/>
              <a:t>США (по Великим озерам  Чикаго, Детройт, Кливленд)</a:t>
            </a:r>
          </a:p>
          <a:p>
            <a:pPr marL="457200" indent="-457200">
              <a:buNone/>
            </a:pPr>
            <a:r>
              <a:rPr lang="ru-RU" sz="2400" b="1" i="1" u="sng" dirty="0" smtClean="0"/>
              <a:t>3) Ориентация на грузопотоки коксующегося угля и железной руды – тяготение к морским портам:</a:t>
            </a:r>
          </a:p>
          <a:p>
            <a:pPr marL="457200" indent="-457200"/>
            <a:r>
              <a:rPr lang="ru-RU" sz="2400" b="1" dirty="0" smtClean="0"/>
              <a:t>На юге США – металлургические заводы работают на близлежащих месторождениях угля и руды</a:t>
            </a:r>
          </a:p>
          <a:p>
            <a:pPr marL="457200" indent="-457200"/>
            <a:r>
              <a:rPr lang="ru-RU" sz="2400" b="1" dirty="0" smtClean="0"/>
              <a:t>В портах США – Балтимор, Филадельфия</a:t>
            </a:r>
          </a:p>
          <a:p>
            <a:pPr marL="457200" indent="-457200"/>
            <a:r>
              <a:rPr lang="ru-RU" sz="2400" b="1" dirty="0" smtClean="0"/>
              <a:t>Япония – Токио, Осака, </a:t>
            </a:r>
            <a:r>
              <a:rPr lang="ru-RU" sz="2400" b="1" dirty="0" err="1" smtClean="0"/>
              <a:t>Нагоя</a:t>
            </a:r>
            <a:endParaRPr lang="ru-RU" sz="2400" b="1" dirty="0" smtClean="0"/>
          </a:p>
          <a:p>
            <a:pPr marL="457200" indent="-457200">
              <a:buNone/>
            </a:pPr>
            <a:r>
              <a:rPr lang="ru-RU" sz="2400" b="1" i="1" u="sng" dirty="0" smtClean="0"/>
              <a:t>4) Ориентация на потребителя </a:t>
            </a:r>
            <a:r>
              <a:rPr lang="ru-RU" sz="2400" b="1" dirty="0" smtClean="0"/>
              <a:t>– объясняется переходом от сооружения комбинатов к строительству мини-заводов, имеющих более свободное размещение.</a:t>
            </a:r>
          </a:p>
          <a:p>
            <a:pPr marL="457200" indent="-457200"/>
            <a:endParaRPr lang="ru-RU" sz="2400" b="1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378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Черная металлургия мира</vt:lpstr>
      <vt:lpstr>Черная металлургия</vt:lpstr>
      <vt:lpstr>Презентация PowerPoint</vt:lpstr>
      <vt:lpstr>Влияние НТР на черную металлургию</vt:lpstr>
      <vt:lpstr>Чем можно объяснить «миграцию» производства?</vt:lpstr>
      <vt:lpstr>Практическая работа:</vt:lpstr>
      <vt:lpstr>Презентация PowerPoint</vt:lpstr>
      <vt:lpstr>География черной металлургии сложилась под влиянием разных типов ориентации:</vt:lpstr>
      <vt:lpstr>География черной металлургии сложилась под влиянием разных типов ориентации:</vt:lpstr>
      <vt:lpstr>Черная металлургия мира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Металлургия мира</dc:title>
  <dc:creator>Татьяна</dc:creator>
  <cp:lastModifiedBy>Tamara</cp:lastModifiedBy>
  <cp:revision>21</cp:revision>
  <dcterms:created xsi:type="dcterms:W3CDTF">2013-03-14T10:52:03Z</dcterms:created>
  <dcterms:modified xsi:type="dcterms:W3CDTF">2025-09-07T13:54:57Z</dcterms:modified>
</cp:coreProperties>
</file>