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98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B1B82-696B-48E5-8FC6-D7F564BEE0E6}" type="datetimeFigureOut">
              <a:rPr lang="ru-RU" smtClean="0"/>
              <a:pPr/>
              <a:t>07.09.2025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CA876D-2AC3-4317-91BE-A82C14AE05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02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A876D-2AC3-4317-91BE-A82C14AE059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1564-01C8-4157-89AD-364C4FF18170}" type="datetimeFigureOut">
              <a:rPr lang="ru-RU" smtClean="0"/>
              <a:pPr/>
              <a:t>07.09.2025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CCA5B-2548-4D48-9A41-4B579B7B6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1564-01C8-4157-89AD-364C4FF18170}" type="datetimeFigureOut">
              <a:rPr lang="ru-RU" smtClean="0"/>
              <a:pPr/>
              <a:t>07.09.2025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CCA5B-2548-4D48-9A41-4B579B7B6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1564-01C8-4157-89AD-364C4FF18170}" type="datetimeFigureOut">
              <a:rPr lang="ru-RU" smtClean="0"/>
              <a:pPr/>
              <a:t>07.09.2025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CCA5B-2548-4D48-9A41-4B579B7B6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1564-01C8-4157-89AD-364C4FF18170}" type="datetimeFigureOut">
              <a:rPr lang="ru-RU" smtClean="0"/>
              <a:pPr/>
              <a:t>07.09.2025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CCA5B-2548-4D48-9A41-4B579B7B6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1564-01C8-4157-89AD-364C4FF18170}" type="datetimeFigureOut">
              <a:rPr lang="ru-RU" smtClean="0"/>
              <a:pPr/>
              <a:t>07.09.2025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CCA5B-2548-4D48-9A41-4B579B7B6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1564-01C8-4157-89AD-364C4FF18170}" type="datetimeFigureOut">
              <a:rPr lang="ru-RU" smtClean="0"/>
              <a:pPr/>
              <a:t>07.09.2025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CCA5B-2548-4D48-9A41-4B579B7B6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1564-01C8-4157-89AD-364C4FF18170}" type="datetimeFigureOut">
              <a:rPr lang="ru-RU" smtClean="0"/>
              <a:pPr/>
              <a:t>07.09.2025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CCA5B-2548-4D48-9A41-4B579B7B6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1564-01C8-4157-89AD-364C4FF18170}" type="datetimeFigureOut">
              <a:rPr lang="ru-RU" smtClean="0"/>
              <a:pPr/>
              <a:t>07.09.2025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CCA5B-2548-4D48-9A41-4B579B7B6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1564-01C8-4157-89AD-364C4FF18170}" type="datetimeFigureOut">
              <a:rPr lang="ru-RU" smtClean="0"/>
              <a:pPr/>
              <a:t>07.09.2025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CCA5B-2548-4D48-9A41-4B579B7B6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1564-01C8-4157-89AD-364C4FF18170}" type="datetimeFigureOut">
              <a:rPr lang="ru-RU" smtClean="0"/>
              <a:pPr/>
              <a:t>07.09.2025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CCA5B-2548-4D48-9A41-4B579B7B6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1564-01C8-4157-89AD-364C4FF18170}" type="datetimeFigureOut">
              <a:rPr lang="ru-RU" smtClean="0"/>
              <a:pPr/>
              <a:t>07.09.2025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CCA5B-2548-4D48-9A41-4B579B7B6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C1564-01C8-4157-89AD-364C4FF18170}" type="datetimeFigureOut">
              <a:rPr lang="ru-RU" smtClean="0"/>
              <a:pPr/>
              <a:t>07.09.2025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CCA5B-2548-4D48-9A41-4B579B7B6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river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214554"/>
            <a:ext cx="8229600" cy="1357314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bliqueTopLef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7200" b="1" i="1" dirty="0">
                <a:solidFill>
                  <a:srgbClr val="FF0000"/>
                </a:solidFill>
              </a:rPr>
              <a:t>Минская область</a:t>
            </a:r>
          </a:p>
        </p:txBody>
      </p:sp>
    </p:spTree>
  </p:cSld>
  <p:clrMapOvr>
    <a:masterClrMapping/>
  </p:clrMapOvr>
  <p:transition advTm="5000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rgbClr val="FF0000"/>
                </a:solidFill>
              </a:rPr>
              <a:t>Борисов</a:t>
            </a:r>
            <a:endParaRPr lang="ru-RU" b="1" i="1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357694"/>
            <a:ext cx="8229600" cy="1643074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Находится в 61 км к северо-востоку от Минска на реке Березина (проживает более 150 тыс. жителей)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rgbClr val="FF0000"/>
                </a:solidFill>
              </a:rPr>
              <a:t>Молодечно</a:t>
            </a:r>
            <a:endParaRPr lang="ru-RU" b="1" i="1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3571876"/>
            <a:ext cx="8229600" cy="1757362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Размещен на реке Уша, в 72 км к северо-западу от </a:t>
            </a:r>
            <a:r>
              <a:rPr lang="ru-RU" sz="3600" b="1" dirty="0" smtClean="0"/>
              <a:t>Минска</a:t>
            </a:r>
            <a:r>
              <a:rPr lang="ru-RU" b="1" dirty="0" smtClean="0"/>
              <a:t> (проживает около 100 тыс. жителей)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rgbClr val="FF0000"/>
                </a:solidFill>
              </a:rPr>
              <a:t>Солигорск</a:t>
            </a:r>
            <a:endParaRPr lang="ru-RU" b="1" i="1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714752"/>
            <a:ext cx="8229600" cy="1757362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Находится в 132 км к югу от Минска на берегу водохранилища (проживает около 100 тыс. жителей)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rgbClr val="FF0000"/>
                </a:solidFill>
              </a:rPr>
              <a:t>Слуцк</a:t>
            </a:r>
            <a:endParaRPr lang="ru-RU" b="1" i="1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143512"/>
            <a:ext cx="8229600" cy="1328734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 smtClean="0"/>
              <a:t>Размещен на реке Случь, в 105 км к югу от Минска (проживает свыше 60 тыс. жителей)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rgbClr val="FF0000"/>
                </a:solidFill>
              </a:rPr>
              <a:t>Жодино</a:t>
            </a:r>
            <a:endParaRPr lang="ru-RU" b="1" i="1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2328866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В молодом городе работают Белорусский автомобильный завод и трикотажная фабрика (проживают свыше 60 тыс. жителей)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rgbClr val="FF0000"/>
                </a:solidFill>
              </a:rPr>
              <a:t>Вилейка</a:t>
            </a:r>
            <a:endParaRPr lang="ru-RU" b="1" i="1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876"/>
            <a:ext cx="8229600" cy="28289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/>
              <a:t>Здесь расположен приборостроительный завод «Зенит» и мебельная фабрика (проживает 30 тыс. жителей)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rgbClr val="FF0000"/>
                </a:solidFill>
              </a:rPr>
              <a:t>Дзержинск</a:t>
            </a:r>
            <a:endParaRPr lang="ru-RU" b="1" i="1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857760"/>
            <a:ext cx="9144000" cy="221457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3600" b="1" dirty="0" smtClean="0"/>
              <a:t>Расположены опытно-механический, экспериментально-механический и моторный завод, швейная фабрика, Государственный архив кино- и фотодокументов, и многое другой (проживает около 25 тыс. жителей)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http://img1.liveinternet.ru/images/attach/c/0/34/817/34817910_minsk05.jpg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rgbClr val="FF0000"/>
                </a:solidFill>
              </a:rPr>
              <a:t>Марьина Горка</a:t>
            </a:r>
            <a:endParaRPr lang="ru-RU" b="1" i="1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256"/>
            <a:ext cx="8229600" cy="2357454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bg2"/>
                </a:solidFill>
              </a:rPr>
              <a:t>Здесь расположены предприятия пищевой промышленности (проживает около 24 тыс. человек</a:t>
            </a:r>
            <a:r>
              <a:rPr lang="ru-RU" dirty="0" smtClean="0">
                <a:solidFill>
                  <a:schemeClr val="bg2"/>
                </a:solidFill>
              </a:rPr>
              <a:t>)</a:t>
            </a:r>
            <a:endParaRPr lang="ru-RU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… и немного истории …</a:t>
            </a:r>
            <a:endParaRPr lang="ru-RU" b="1" dirty="0"/>
          </a:p>
        </p:txBody>
      </p:sp>
      <p:pic>
        <p:nvPicPr>
          <p:cNvPr id="4" name="Содержимое 3" descr="1.jpg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20" y="2357430"/>
            <a:ext cx="2357454" cy="3643338"/>
          </a:xfrm>
          <a:prstGeom prst="rect">
            <a:avLst/>
          </a:prstGeom>
        </p:spPr>
      </p:pic>
      <p:pic>
        <p:nvPicPr>
          <p:cNvPr id="5" name="Рисунок 4" descr="2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3286116" y="1643050"/>
            <a:ext cx="2357454" cy="3571900"/>
          </a:xfrm>
          <a:prstGeom prst="rect">
            <a:avLst/>
          </a:prstGeom>
        </p:spPr>
      </p:pic>
      <p:pic>
        <p:nvPicPr>
          <p:cNvPr id="6" name="Рисунок 5" descr="3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6143636" y="2357430"/>
            <a:ext cx="2357454" cy="3786214"/>
          </a:xfrm>
          <a:prstGeom prst="rect">
            <a:avLst/>
          </a:prstGeom>
        </p:spPr>
      </p:pic>
    </p:spTree>
  </p:cSld>
  <p:clrMapOvr>
    <a:masterClrMapping/>
  </p:clrMapOvr>
  <p:transition advTm="5453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.jpg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2571744"/>
            <a:ext cx="3929090" cy="3500462"/>
          </a:xfrm>
          <a:prstGeom prst="rect">
            <a:avLst/>
          </a:prstGeom>
        </p:spPr>
      </p:pic>
      <p:pic>
        <p:nvPicPr>
          <p:cNvPr id="5" name="Рисунок 4" descr="5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4357686" y="2571744"/>
            <a:ext cx="4071966" cy="35004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571612"/>
            <a:ext cx="8229600" cy="1214446"/>
          </a:xfrm>
        </p:spPr>
        <p:txBody>
          <a:bodyPr>
            <a:noAutofit/>
          </a:bodyPr>
          <a:lstStyle/>
          <a:p>
            <a:r>
              <a:rPr lang="ru-RU" sz="2800" b="1" dirty="0"/>
              <a:t>Минская область образована 15 января 1938 года. Но</a:t>
            </a:r>
            <a:r>
              <a:rPr lang="en-US" sz="2800" b="1" dirty="0"/>
              <a:t> </a:t>
            </a:r>
            <a:r>
              <a:rPr lang="ru-RU" sz="2800" b="1" dirty="0"/>
              <a:t>если верить историкам, заселять эти земли начали еще в</a:t>
            </a:r>
            <a:r>
              <a:rPr lang="en-US" sz="2800" b="1" dirty="0"/>
              <a:t> </a:t>
            </a:r>
            <a:r>
              <a:rPr lang="ru-RU" sz="2800" b="1" dirty="0"/>
              <a:t>период мезолита. Во</a:t>
            </a:r>
            <a:r>
              <a:rPr lang="en-US" sz="2800" b="1" dirty="0"/>
              <a:t> </a:t>
            </a:r>
            <a:r>
              <a:rPr lang="ru-RU" sz="2800" b="1" dirty="0"/>
              <a:t>второй половине 1-го тысячелетия нашей эры на</a:t>
            </a:r>
            <a:r>
              <a:rPr lang="en-US" sz="2800" b="1" dirty="0"/>
              <a:t> </a:t>
            </a:r>
            <a:r>
              <a:rPr lang="ru-RU" sz="2800" b="1" dirty="0"/>
              <a:t>просторах Минщины обитали кривичи и</a:t>
            </a:r>
            <a:r>
              <a:rPr lang="en-US" sz="2800" b="1" dirty="0"/>
              <a:t> </a:t>
            </a:r>
            <a:r>
              <a:rPr lang="ru-RU" sz="2800" b="1" dirty="0"/>
              <a:t>дреговичи. В</a:t>
            </a:r>
            <a:r>
              <a:rPr lang="en-US" sz="2800" b="1" dirty="0"/>
              <a:t> IX</a:t>
            </a:r>
            <a:r>
              <a:rPr lang="ru-RU" sz="2800" b="1" dirty="0"/>
              <a:t> веке здесь начали возникать города, которые и</a:t>
            </a:r>
            <a:r>
              <a:rPr lang="en-US" sz="2800" b="1" dirty="0"/>
              <a:t> </a:t>
            </a:r>
            <a:r>
              <a:rPr lang="ru-RU" sz="2800" b="1" dirty="0"/>
              <a:t>сегодня есть на</a:t>
            </a:r>
            <a:r>
              <a:rPr lang="en-US" sz="2800" b="1" dirty="0"/>
              <a:t> </a:t>
            </a:r>
            <a:r>
              <a:rPr lang="ru-RU" sz="2800" b="1" dirty="0"/>
              <a:t>белорусских картах — Заславль (985 год), Минск (1067 год), Логойск (1078 год) — 1102 год, Борисов (1102 год), Слуцк (1116 год) и</a:t>
            </a:r>
            <a:r>
              <a:rPr lang="en-US" sz="2800" b="1" dirty="0"/>
              <a:t> </a:t>
            </a:r>
            <a:r>
              <a:rPr lang="ru-RU" sz="2800" b="1" dirty="0"/>
              <a:t>Клецк (1127 год).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</p:spTree>
  </p:cSld>
  <p:clrMapOvr>
    <a:masterClrMapping/>
  </p:clrMapOvr>
  <p:transition advTm="15094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инская об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0"/>
            <a:ext cx="5143504" cy="6858000"/>
          </a:xfrm>
          <a:prstGeom prst="rect">
            <a:avLst/>
          </a:prstGeom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215238" cy="1143000"/>
          </a:xfrm>
          <a:ln>
            <a:noFill/>
          </a:ln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Природные условия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1214423"/>
            <a:ext cx="4357718" cy="5643577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/>
              <a:t>Минская область находится в центре Беларуси. Это самая большая по площади и численности населения область и единственная, которая не имеет границ с зарубежными странами. Занимает площадь 40,8 тыс. км².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.jpg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034" y="2857496"/>
            <a:ext cx="3786214" cy="3286148"/>
          </a:xfrm>
          <a:prstGeom prst="rect">
            <a:avLst/>
          </a:prstGeom>
        </p:spPr>
      </p:pic>
      <p:pic>
        <p:nvPicPr>
          <p:cNvPr id="5" name="Рисунок 4" descr="7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4500562" y="2857496"/>
            <a:ext cx="4143404" cy="32861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7859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/>
              <a:t>С</a:t>
            </a:r>
            <a:r>
              <a:rPr lang="en-US" sz="3100" b="1" dirty="0"/>
              <a:t> XX</a:t>
            </a:r>
            <a:r>
              <a:rPr lang="ru-RU" sz="3100" b="1" dirty="0"/>
              <a:t> века минские земли находились под юрисдикцией Киевской Руси. В</a:t>
            </a:r>
            <a:r>
              <a:rPr lang="en-US" sz="3100" b="1" dirty="0"/>
              <a:t> </a:t>
            </a:r>
            <a:r>
              <a:rPr lang="ru-RU" sz="3100" b="1" dirty="0"/>
              <a:t>конце </a:t>
            </a:r>
            <a:r>
              <a:rPr lang="en-US" sz="3100" b="1" dirty="0"/>
              <a:t>XIII</a:t>
            </a:r>
            <a:r>
              <a:rPr lang="ru-RU" sz="3100" b="1" dirty="0"/>
              <a:t> века они вошли в</a:t>
            </a:r>
            <a:r>
              <a:rPr lang="en-US" sz="3100" b="1" dirty="0"/>
              <a:t> </a:t>
            </a:r>
            <a:r>
              <a:rPr lang="ru-RU" sz="3100" b="1" dirty="0"/>
              <a:t>состав Великого княжества Литовского, Русского и</a:t>
            </a:r>
            <a:r>
              <a:rPr lang="en-US" sz="3100" b="1" dirty="0"/>
              <a:t> </a:t>
            </a:r>
            <a:r>
              <a:rPr lang="ru-RU" sz="3100" b="1" dirty="0"/>
              <a:t>Жемойтского. Со</a:t>
            </a:r>
            <a:r>
              <a:rPr lang="en-US" sz="3100" b="1" dirty="0"/>
              <a:t> </a:t>
            </a:r>
            <a:r>
              <a:rPr lang="ru-RU" sz="3100" b="1" dirty="0"/>
              <a:t>времени объединения Великого княжества Литовского с</a:t>
            </a:r>
            <a:r>
              <a:rPr lang="en-US" sz="3100" b="1" dirty="0"/>
              <a:t> </a:t>
            </a:r>
            <a:r>
              <a:rPr lang="ru-RU" sz="3100" b="1" dirty="0"/>
              <a:t>Польшей в</a:t>
            </a:r>
            <a:r>
              <a:rPr lang="en-US" sz="3100" b="1" dirty="0"/>
              <a:t> </a:t>
            </a:r>
            <a:r>
              <a:rPr lang="ru-RU" sz="3100" b="1" dirty="0"/>
              <a:t>1569 году Минские земли до</a:t>
            </a:r>
            <a:r>
              <a:rPr lang="en-US" sz="3100" b="1" dirty="0"/>
              <a:t> </a:t>
            </a:r>
            <a:r>
              <a:rPr lang="ru-RU" sz="3100" b="1" dirty="0"/>
              <a:t>конца </a:t>
            </a:r>
            <a:r>
              <a:rPr lang="en-US" sz="3100" b="1" dirty="0"/>
              <a:t>XVIII</a:t>
            </a:r>
            <a:r>
              <a:rPr lang="ru-RU" sz="3100" b="1" dirty="0"/>
              <a:t> века входили в</a:t>
            </a:r>
            <a:r>
              <a:rPr lang="en-US" sz="3100" b="1" dirty="0"/>
              <a:t> </a:t>
            </a:r>
            <a:r>
              <a:rPr lang="ru-RU" sz="3100" b="1" dirty="0"/>
              <a:t>состав федеративного государства Речь </a:t>
            </a:r>
            <a:r>
              <a:rPr lang="ru-RU" sz="3100" b="1" dirty="0" err="1"/>
              <a:t>Посполитая</a:t>
            </a:r>
            <a:r>
              <a:rPr lang="ru-RU" sz="3100" b="1" dirty="0"/>
              <a:t>. Разделив между собой Польшу, мощные державы Российская империя, Австрия и</a:t>
            </a:r>
            <a:r>
              <a:rPr lang="en-US" sz="3100" b="1" dirty="0"/>
              <a:t> </a:t>
            </a:r>
            <a:r>
              <a:rPr lang="ru-RU" sz="3100" b="1" dirty="0"/>
              <a:t>Пруссия, решили судьбу и</a:t>
            </a:r>
            <a:r>
              <a:rPr lang="en-US" sz="3100" b="1" dirty="0"/>
              <a:t> </a:t>
            </a:r>
            <a:r>
              <a:rPr lang="ru-RU" sz="3100" b="1" dirty="0"/>
              <a:t>Минщины, которая вошла в</a:t>
            </a:r>
            <a:r>
              <a:rPr lang="en-US" sz="3100" b="1" dirty="0"/>
              <a:t> </a:t>
            </a:r>
            <a:r>
              <a:rPr lang="ru-RU" sz="3100" b="1" dirty="0"/>
              <a:t>качестве губернии в</a:t>
            </a:r>
            <a:r>
              <a:rPr lang="en-US" sz="3100" b="1" dirty="0"/>
              <a:t> </a:t>
            </a:r>
            <a:r>
              <a:rPr lang="ru-RU" sz="3100" b="1" dirty="0"/>
              <a:t>состав России.</a:t>
            </a:r>
            <a:r>
              <a:rPr lang="ru-RU" sz="1000" dirty="0"/>
              <a:t/>
            </a:r>
            <a:br>
              <a:rPr lang="ru-RU" sz="1000" dirty="0"/>
            </a:br>
            <a:endParaRPr lang="ru-RU" sz="1000" dirty="0"/>
          </a:p>
        </p:txBody>
      </p:sp>
    </p:spTree>
  </p:cSld>
  <p:clrMapOvr>
    <a:masterClrMapping/>
  </p:clrMapOvr>
  <p:transition advTm="15203">
    <p:split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357678"/>
            <a:ext cx="8229600" cy="2500322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Во</a:t>
            </a:r>
            <a:r>
              <a:rPr lang="en-US" sz="3600" b="1" dirty="0"/>
              <a:t> </a:t>
            </a:r>
            <a:r>
              <a:rPr lang="ru-RU" sz="3600" b="1" dirty="0"/>
              <a:t>время Северной войны территорию заняли шведские войска. Дважды через Минщину проходили войска Наполеона. В</a:t>
            </a:r>
            <a:r>
              <a:rPr lang="en-US" sz="3600" b="1" dirty="0"/>
              <a:t> </a:t>
            </a:r>
            <a:r>
              <a:rPr lang="ru-RU" sz="3600" b="1" dirty="0"/>
              <a:t>зоне боевых действий эта земля оказалась и</a:t>
            </a:r>
            <a:r>
              <a:rPr lang="en-US" sz="3600" b="1" dirty="0"/>
              <a:t> </a:t>
            </a:r>
            <a:r>
              <a:rPr lang="ru-RU" sz="3600" b="1" dirty="0"/>
              <a:t>в</a:t>
            </a:r>
            <a:r>
              <a:rPr lang="en-US" sz="3600" b="1" dirty="0"/>
              <a:t> </a:t>
            </a:r>
            <a:r>
              <a:rPr lang="ru-RU" sz="3600" b="1" dirty="0"/>
              <a:t>период двух мировых войн </a:t>
            </a:r>
            <a:r>
              <a:rPr lang="en-US" sz="3600" b="1" dirty="0"/>
              <a:t>XX</a:t>
            </a:r>
            <a:r>
              <a:rPr lang="ru-RU" sz="3600" b="1" dirty="0"/>
              <a:t> века.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8.jpg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2910" y="642918"/>
            <a:ext cx="3429024" cy="2786082"/>
          </a:xfrm>
          <a:prstGeom prst="rect">
            <a:avLst/>
          </a:prstGeom>
        </p:spPr>
      </p:pic>
      <p:pic>
        <p:nvPicPr>
          <p:cNvPr id="5" name="Рисунок 4" descr="9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4500562" y="642918"/>
            <a:ext cx="3571900" cy="2786082"/>
          </a:xfrm>
          <a:prstGeom prst="rect">
            <a:avLst/>
          </a:prstGeom>
        </p:spPr>
      </p:pic>
    </p:spTree>
  </p:cSld>
  <p:clrMapOvr>
    <a:masterClrMapping/>
  </p:clrMapOvr>
  <p:transition advTm="10203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143512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/>
              <a:t>1 января 1919 года была образована Белорусская ССР, и</a:t>
            </a:r>
            <a:r>
              <a:rPr lang="en-US" sz="2800" b="1" dirty="0"/>
              <a:t> </a:t>
            </a:r>
            <a:r>
              <a:rPr lang="ru-RU" sz="2800" b="1" dirty="0"/>
              <a:t>Минск стал столицей республики. Свои шрамы на</a:t>
            </a:r>
            <a:r>
              <a:rPr lang="en-US" sz="2800" b="1" dirty="0"/>
              <a:t> </a:t>
            </a:r>
            <a:r>
              <a:rPr lang="ru-RU" sz="2800" b="1" dirty="0"/>
              <a:t>минской земле и</a:t>
            </a:r>
            <a:r>
              <a:rPr lang="en-US" sz="2800" b="1" dirty="0"/>
              <a:t> </a:t>
            </a:r>
            <a:r>
              <a:rPr lang="ru-RU" sz="2800" b="1" dirty="0"/>
              <a:t>в</a:t>
            </a:r>
            <a:r>
              <a:rPr lang="en-US" sz="2800" b="1" dirty="0"/>
              <a:t> </a:t>
            </a:r>
            <a:r>
              <a:rPr lang="ru-RU" sz="2800" b="1" dirty="0"/>
              <a:t>сердцах ее жителей оставила Великая Отечественная война.</a:t>
            </a:r>
          </a:p>
        </p:txBody>
      </p:sp>
      <p:pic>
        <p:nvPicPr>
          <p:cNvPr id="4" name="Содержимое 3" descr="10.jpg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4348" y="1285860"/>
            <a:ext cx="3500462" cy="2786082"/>
          </a:xfrm>
          <a:prstGeom prst="rect">
            <a:avLst/>
          </a:prstGeom>
        </p:spPr>
      </p:pic>
      <p:pic>
        <p:nvPicPr>
          <p:cNvPr id="5" name="Рисунок 4" descr="11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4786314" y="928670"/>
            <a:ext cx="3500462" cy="2786082"/>
          </a:xfrm>
          <a:prstGeom prst="rect">
            <a:avLst/>
          </a:prstGeom>
        </p:spPr>
      </p:pic>
    </p:spTree>
  </p:cSld>
  <p:clrMapOvr>
    <a:masterClrMapping/>
  </p:clrMapOvr>
  <p:transition advTm="7266">
    <p:strip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5720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200" b="1" dirty="0"/>
              <a:t>В</a:t>
            </a:r>
            <a:r>
              <a:rPr lang="en-US" sz="2200" b="1" dirty="0"/>
              <a:t> </a:t>
            </a:r>
            <a:r>
              <a:rPr lang="ru-RU" sz="2200" b="1" dirty="0"/>
              <a:t>наши дни Минская область оказалась в</a:t>
            </a:r>
            <a:r>
              <a:rPr lang="en-US" sz="2200" b="1" dirty="0"/>
              <a:t> </a:t>
            </a:r>
            <a:r>
              <a:rPr lang="ru-RU" sz="2200" b="1" dirty="0"/>
              <a:t>тени столичного Минска. Приезжающие в</a:t>
            </a:r>
            <a:r>
              <a:rPr lang="en-US" sz="2200" b="1" dirty="0"/>
              <a:t> </a:t>
            </a:r>
            <a:r>
              <a:rPr lang="ru-RU" sz="2200" b="1" dirty="0"/>
              <a:t>этот регион туристы основное внимание уделяют достопримечательностям главного города страны, совершенно незаслуженно обходя стороной остальные интересные места региона, коих насчитывается не</a:t>
            </a:r>
            <a:r>
              <a:rPr lang="en-US" sz="2200" b="1" dirty="0"/>
              <a:t> </a:t>
            </a:r>
            <a:r>
              <a:rPr lang="ru-RU" sz="2200" b="1" dirty="0"/>
              <a:t>так уж и</a:t>
            </a:r>
            <a:r>
              <a:rPr lang="en-US" sz="2200" b="1" dirty="0"/>
              <a:t> </a:t>
            </a:r>
            <a:r>
              <a:rPr lang="ru-RU" sz="2200" b="1" dirty="0"/>
              <a:t>мало. Древний Заславль, знаменитость мирового значения Несвиж, разбивший сердца французов и</a:t>
            </a:r>
            <a:r>
              <a:rPr lang="en-US" sz="2200" b="1" dirty="0"/>
              <a:t> </a:t>
            </a:r>
            <a:r>
              <a:rPr lang="ru-RU" sz="2200" b="1" dirty="0"/>
              <a:t>армию Наполеона Борисов, Мекка сотрудников силовых структур мира — </a:t>
            </a:r>
            <a:r>
              <a:rPr lang="ru-RU" sz="2200" b="1" dirty="0" err="1"/>
              <a:t>Дзержиново</a:t>
            </a:r>
            <a:r>
              <a:rPr lang="ru-RU" sz="2200" b="1" dirty="0"/>
              <a:t>. Всего в</a:t>
            </a:r>
            <a:r>
              <a:rPr lang="en-US" sz="2200" b="1" dirty="0"/>
              <a:t> </a:t>
            </a:r>
            <a:r>
              <a:rPr lang="ru-RU" sz="2200" b="1" dirty="0"/>
              <a:t>список историко-культурных ценностей Республики Беларусь включено 667 объектов, расположенных на</a:t>
            </a:r>
            <a:r>
              <a:rPr lang="en-US" sz="2200" b="1" dirty="0"/>
              <a:t> </a:t>
            </a:r>
            <a:r>
              <a:rPr lang="ru-RU" sz="2200" b="1" dirty="0"/>
              <a:t>территории Минской области: 149 памятников истории, 305 — археологических памятника, 147 памятников архитектуры, декоративное и</a:t>
            </a:r>
            <a:r>
              <a:rPr lang="en-US" sz="2200" b="1" dirty="0"/>
              <a:t> </a:t>
            </a:r>
            <a:r>
              <a:rPr lang="ru-RU" sz="2200" b="1" dirty="0"/>
              <a:t>внутреннее оформление пяти костелов и</a:t>
            </a:r>
            <a:r>
              <a:rPr lang="en-US" sz="2200" b="1" dirty="0"/>
              <a:t> </a:t>
            </a:r>
            <a:r>
              <a:rPr lang="ru-RU" sz="2200" b="1" dirty="0"/>
              <a:t>церквей, 52 памятника усадебного и</a:t>
            </a:r>
            <a:r>
              <a:rPr lang="en-US" sz="2200" b="1" dirty="0"/>
              <a:t> </a:t>
            </a:r>
            <a:r>
              <a:rPr lang="ru-RU" sz="2200" b="1" dirty="0"/>
              <a:t>дворцово-паркового искусства, 6 старинных парков.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12.jpg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4348" y="357166"/>
            <a:ext cx="3429024" cy="2357454"/>
          </a:xfrm>
          <a:prstGeom prst="rect">
            <a:avLst/>
          </a:prstGeom>
        </p:spPr>
      </p:pic>
      <p:pic>
        <p:nvPicPr>
          <p:cNvPr id="5" name="Рисунок 4" descr="13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4572000" y="357166"/>
            <a:ext cx="3357586" cy="2357454"/>
          </a:xfrm>
          <a:prstGeom prst="rect">
            <a:avLst/>
          </a:prstGeom>
        </p:spPr>
      </p:pic>
    </p:spTree>
  </p:cSld>
  <p:clrMapOvr>
    <a:masterClrMapping/>
  </p:clrMapOvr>
  <p:transition advTm="20437"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.jpg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034" y="2857496"/>
            <a:ext cx="2428892" cy="3167068"/>
          </a:xfrm>
          <a:prstGeom prst="rect">
            <a:avLst/>
          </a:prstGeom>
        </p:spPr>
      </p:pic>
      <p:pic>
        <p:nvPicPr>
          <p:cNvPr id="6" name="Рисунок 5" descr="16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5857884" y="2857496"/>
            <a:ext cx="2357454" cy="3024192"/>
          </a:xfrm>
          <a:prstGeom prst="rect">
            <a:avLst/>
          </a:prstGeom>
        </p:spPr>
      </p:pic>
      <p:pic>
        <p:nvPicPr>
          <p:cNvPr id="5" name="Рисунок 4" descr="15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3357554" y="3357562"/>
            <a:ext cx="2214578" cy="31670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42886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/>
              <a:t> </a:t>
            </a:r>
            <a:br>
              <a:rPr lang="ru-RU" sz="2800" dirty="0"/>
            </a:br>
            <a:r>
              <a:rPr lang="ru-RU" sz="2800" b="1" dirty="0"/>
              <a:t>Во</a:t>
            </a:r>
            <a:r>
              <a:rPr lang="en-US" sz="2800" b="1" dirty="0"/>
              <a:t> </a:t>
            </a:r>
            <a:r>
              <a:rPr lang="ru-RU" sz="2800" b="1" dirty="0"/>
              <a:t>все времена на</a:t>
            </a:r>
            <a:r>
              <a:rPr lang="en-US" sz="2800" b="1" dirty="0"/>
              <a:t> </a:t>
            </a:r>
            <a:r>
              <a:rPr lang="ru-RU" sz="2800" b="1" dirty="0"/>
              <a:t>территории Минщины обильно проливалась кровь. В</a:t>
            </a:r>
            <a:r>
              <a:rPr lang="en-US" sz="2800" b="1" dirty="0"/>
              <a:t> </a:t>
            </a:r>
            <a:r>
              <a:rPr lang="ru-RU" sz="2800" b="1" dirty="0"/>
              <a:t>регионе многие памятные места связаны с</a:t>
            </a:r>
            <a:r>
              <a:rPr lang="en-US" sz="2800" b="1" dirty="0"/>
              <a:t> </a:t>
            </a:r>
            <a:r>
              <a:rPr lang="ru-RU" sz="2800" b="1" dirty="0"/>
              <a:t>историческими битвами, которые проходили на</a:t>
            </a:r>
            <a:r>
              <a:rPr lang="en-US" sz="2800" b="1" dirty="0"/>
              <a:t> </a:t>
            </a:r>
            <a:r>
              <a:rPr lang="ru-RU" sz="2800" b="1" dirty="0"/>
              <a:t>этой земле во</a:t>
            </a:r>
            <a:r>
              <a:rPr lang="en-US" sz="2800" b="1" dirty="0"/>
              <a:t> </a:t>
            </a:r>
            <a:r>
              <a:rPr lang="ru-RU" sz="2800" b="1" dirty="0"/>
              <a:t>все времена. В</a:t>
            </a:r>
            <a:r>
              <a:rPr lang="en-US" sz="2800" b="1" dirty="0"/>
              <a:t> </a:t>
            </a:r>
            <a:r>
              <a:rPr lang="ru-RU" sz="2800" b="1" dirty="0"/>
              <a:t>обязательный туристический маршрут практически всех турфирм входят Курган Славы и</a:t>
            </a:r>
            <a:r>
              <a:rPr lang="en-US" sz="2800" b="1" dirty="0"/>
              <a:t> </a:t>
            </a:r>
            <a:r>
              <a:rPr lang="ru-RU" sz="2800" b="1" dirty="0"/>
              <a:t>Хатынь. Новинка этого сезона — комплекс Линия Сталина, который сразу стал визитной карточкой области. Этот историко-культурный комплекс, расположенный на</a:t>
            </a:r>
            <a:r>
              <a:rPr lang="en-US" sz="2800" b="1" dirty="0"/>
              <a:t> </a:t>
            </a:r>
            <a:r>
              <a:rPr lang="ru-RU" sz="2800" b="1" dirty="0"/>
              <a:t>территории Минского укрепрайона, вошел в</a:t>
            </a:r>
            <a:r>
              <a:rPr lang="en-US" sz="2800" b="1" dirty="0"/>
              <a:t> </a:t>
            </a:r>
            <a:r>
              <a:rPr lang="ru-RU" sz="2800" b="1" dirty="0"/>
              <a:t>число мест, которые посещают многочисленные правительственные и</a:t>
            </a:r>
            <a:r>
              <a:rPr lang="en-US" sz="2800" b="1" dirty="0"/>
              <a:t> </a:t>
            </a:r>
            <a:r>
              <a:rPr lang="ru-RU" sz="2800" b="1" dirty="0"/>
              <a:t>дипломатические делегации, приезжающие в</a:t>
            </a:r>
            <a:r>
              <a:rPr lang="en-US" sz="2800" b="1" dirty="0"/>
              <a:t> </a:t>
            </a:r>
            <a:r>
              <a:rPr lang="ru-RU" sz="2800" b="1" dirty="0"/>
              <a:t>Беларусь.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</p:cSld>
  <p:clrMapOvr>
    <a:masterClrMapping/>
  </p:clrMapOvr>
  <p:transition advTm="20593">
    <p:diamond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7.jpg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4348" y="4000504"/>
            <a:ext cx="3500462" cy="2643206"/>
          </a:xfrm>
          <a:prstGeom prst="rect">
            <a:avLst/>
          </a:prstGeom>
        </p:spPr>
      </p:pic>
      <p:pic>
        <p:nvPicPr>
          <p:cNvPr id="5" name="Рисунок 4" descr="18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4857752" y="4000504"/>
            <a:ext cx="3643338" cy="25812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3116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/>
              <a:t>В</a:t>
            </a:r>
            <a:r>
              <a:rPr lang="en-US" sz="2800" b="1" dirty="0"/>
              <a:t> </a:t>
            </a:r>
            <a:r>
              <a:rPr lang="ru-RU" sz="2800" b="1" dirty="0"/>
              <a:t>Минской области создана разветвленная сеть автомобильных дорог, поэтому доехать из</a:t>
            </a:r>
            <a:r>
              <a:rPr lang="en-US" sz="2800" b="1" dirty="0"/>
              <a:t> </a:t>
            </a:r>
            <a:r>
              <a:rPr lang="ru-RU" sz="2800" b="1" dirty="0"/>
              <a:t>столицы республики до</a:t>
            </a:r>
            <a:r>
              <a:rPr lang="en-US" sz="2800" b="1" dirty="0"/>
              <a:t> </a:t>
            </a:r>
            <a:r>
              <a:rPr lang="ru-RU" sz="2800" b="1" dirty="0"/>
              <a:t>любого населенного пункта области и</a:t>
            </a:r>
            <a:r>
              <a:rPr lang="en-US" sz="2800" b="1" dirty="0"/>
              <a:t> </a:t>
            </a:r>
            <a:r>
              <a:rPr lang="ru-RU" sz="2800" b="1" dirty="0"/>
              <a:t>республики можно всего за</a:t>
            </a:r>
            <a:r>
              <a:rPr lang="en-US" sz="2800" b="1" dirty="0"/>
              <a:t> </a:t>
            </a:r>
            <a:r>
              <a:rPr lang="ru-RU" sz="2800" b="1" dirty="0"/>
              <a:t>несколько часов. Основные транспортные потоки проходят в</a:t>
            </a:r>
            <a:r>
              <a:rPr lang="en-US" sz="2800" b="1" dirty="0"/>
              <a:t> </a:t>
            </a:r>
            <a:r>
              <a:rPr lang="ru-RU" sz="2800" b="1" dirty="0"/>
              <a:t>направлении на</a:t>
            </a:r>
            <a:r>
              <a:rPr lang="en-US" sz="2800" b="1" dirty="0"/>
              <a:t> </a:t>
            </a:r>
            <a:r>
              <a:rPr lang="ru-RU" sz="2800" b="1" dirty="0"/>
              <a:t>Восток — в</a:t>
            </a:r>
            <a:r>
              <a:rPr lang="en-US" sz="2800" b="1" dirty="0"/>
              <a:t> </a:t>
            </a:r>
            <a:r>
              <a:rPr lang="ru-RU" sz="2800" b="1" dirty="0"/>
              <a:t>Россию и</a:t>
            </a:r>
            <a:r>
              <a:rPr lang="en-US" sz="2800" b="1" dirty="0"/>
              <a:t> </a:t>
            </a:r>
            <a:r>
              <a:rPr lang="ru-RU" sz="2800" b="1" dirty="0"/>
              <a:t>страны Азиатского региона, на</a:t>
            </a:r>
            <a:r>
              <a:rPr lang="en-US" sz="2800" b="1" dirty="0"/>
              <a:t> </a:t>
            </a:r>
            <a:r>
              <a:rPr lang="ru-RU" sz="2800" b="1" dirty="0"/>
              <a:t>север — в</a:t>
            </a:r>
            <a:r>
              <a:rPr lang="en-US" sz="2800" b="1" dirty="0"/>
              <a:t> </a:t>
            </a:r>
            <a:r>
              <a:rPr lang="ru-RU" sz="2800" b="1" dirty="0"/>
              <a:t>порты Балтийского моря, на</a:t>
            </a:r>
            <a:r>
              <a:rPr lang="en-US" sz="2800" b="1" dirty="0"/>
              <a:t> </a:t>
            </a:r>
            <a:r>
              <a:rPr lang="ru-RU" sz="2800" b="1" dirty="0"/>
              <a:t>запад — в</a:t>
            </a:r>
            <a:r>
              <a:rPr lang="en-US" sz="2800" b="1" dirty="0"/>
              <a:t> </a:t>
            </a:r>
            <a:r>
              <a:rPr lang="ru-RU" sz="2800" b="1" dirty="0"/>
              <a:t>страны Европы и</a:t>
            </a:r>
            <a:r>
              <a:rPr lang="en-US" sz="2800" b="1" dirty="0"/>
              <a:t> </a:t>
            </a:r>
            <a:r>
              <a:rPr lang="ru-RU" sz="2800" b="1" dirty="0"/>
              <a:t>на</a:t>
            </a:r>
            <a:r>
              <a:rPr lang="en-US" sz="2800" b="1" dirty="0"/>
              <a:t> </a:t>
            </a:r>
            <a:r>
              <a:rPr lang="ru-RU" sz="2800" b="1" dirty="0"/>
              <a:t>юг — в</a:t>
            </a:r>
            <a:r>
              <a:rPr lang="en-US" sz="2800" b="1" dirty="0"/>
              <a:t> </a:t>
            </a:r>
            <a:r>
              <a:rPr lang="ru-RU" sz="2800" b="1" dirty="0"/>
              <a:t>страны Черноморского региона. По</a:t>
            </a:r>
            <a:r>
              <a:rPr lang="en-US" sz="2800" b="1" dirty="0"/>
              <a:t> </a:t>
            </a:r>
            <a:r>
              <a:rPr lang="ru-RU" sz="2800" b="1" dirty="0"/>
              <a:t>территории области проходит железнодорожная линия Брест — Минск — граница России. Наиболее значимые железнодорожные узлы — Минск, Молодечно.</a:t>
            </a:r>
          </a:p>
        </p:txBody>
      </p:sp>
    </p:spTree>
  </p:cSld>
  <p:clrMapOvr>
    <a:masterClrMapping/>
  </p:clrMapOvr>
  <p:transition advTm="20203">
    <p:wheel spokes="3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1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6215074" y="2928934"/>
            <a:ext cx="2500330" cy="3357562"/>
          </a:xfrm>
          <a:prstGeom prst="rect">
            <a:avLst/>
          </a:prstGeom>
        </p:spPr>
      </p:pic>
      <p:pic>
        <p:nvPicPr>
          <p:cNvPr id="5" name="Рисунок 4" descr="20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3071802" y="214290"/>
            <a:ext cx="2500330" cy="3714752"/>
          </a:xfrm>
          <a:prstGeom prst="rect">
            <a:avLst/>
          </a:prstGeom>
        </p:spPr>
      </p:pic>
      <p:pic>
        <p:nvPicPr>
          <p:cNvPr id="4" name="Содержимое 3" descr="19.jpg"/>
          <p:cNvPicPr>
            <a:picLocks noGrp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42844" y="2857496"/>
            <a:ext cx="2500330" cy="37861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428868"/>
            <a:ext cx="8215370" cy="2000264"/>
          </a:xfrm>
        </p:spPr>
        <p:txBody>
          <a:bodyPr>
            <a:noAutofit/>
          </a:bodyPr>
          <a:lstStyle/>
          <a:p>
            <a:r>
              <a:rPr lang="ru-RU" sz="2300" b="1" i="1" dirty="0"/>
              <a:t> </a:t>
            </a:r>
            <a:br>
              <a:rPr lang="ru-RU" sz="2300" b="1" i="1" dirty="0"/>
            </a:br>
            <a:r>
              <a:rPr lang="ru-RU" sz="2100" b="1" i="1" dirty="0">
                <a:solidFill>
                  <a:schemeClr val="accent6">
                    <a:lumMod val="75000"/>
                  </a:schemeClr>
                </a:solidFill>
              </a:rPr>
              <a:t>В Минске и Минской области к услугам гостей:</a:t>
            </a:r>
            <a:br>
              <a:rPr lang="ru-RU" sz="2100" b="1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100" b="1" i="1" dirty="0">
                <a:solidFill>
                  <a:schemeClr val="accent6">
                    <a:lumMod val="75000"/>
                  </a:schemeClr>
                </a:solidFill>
              </a:rPr>
              <a:t>Более 100 гостиниц и мотелей, санаториев, пансионатов, туристических баз и домов отдыха.</a:t>
            </a:r>
            <a:br>
              <a:rPr lang="ru-RU" sz="2100" b="1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100" b="1" i="1" dirty="0">
                <a:solidFill>
                  <a:schemeClr val="accent6">
                    <a:lumMod val="75000"/>
                  </a:schemeClr>
                </a:solidFill>
              </a:rPr>
              <a:t>125 ресторанов, 117 кафе, 83 бара.</a:t>
            </a:r>
            <a:br>
              <a:rPr lang="ru-RU" sz="2100" b="1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100" b="1" i="1" dirty="0">
                <a:solidFill>
                  <a:schemeClr val="accent6">
                    <a:lumMod val="75000"/>
                  </a:schemeClr>
                </a:solidFill>
              </a:rPr>
              <a:t>Более 80 клубов (включая боулинг и бильярд), казино, дискотек.</a:t>
            </a:r>
            <a:br>
              <a:rPr lang="ru-RU" sz="2100" b="1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100" b="1" i="1" dirty="0">
                <a:solidFill>
                  <a:schemeClr val="accent6">
                    <a:lumMod val="75000"/>
                  </a:schemeClr>
                </a:solidFill>
              </a:rPr>
              <a:t>Несколько горнолыжных комплексов и парков развлечений.</a:t>
            </a:r>
            <a:br>
              <a:rPr lang="ru-RU" sz="2100" b="1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100" b="1" i="1" dirty="0">
                <a:solidFill>
                  <a:schemeClr val="accent6">
                    <a:lumMod val="75000"/>
                  </a:schemeClr>
                </a:solidFill>
              </a:rPr>
              <a:t>Многочисленные театры, концертные залы и площадки, музеи и художественные галереи.</a:t>
            </a:r>
            <a:br>
              <a:rPr lang="ru-RU" sz="2100" b="1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100" b="1" i="1" dirty="0">
                <a:solidFill>
                  <a:schemeClr val="accent6">
                    <a:lumMod val="75000"/>
                  </a:schemeClr>
                </a:solidFill>
              </a:rPr>
              <a:t>В Минской области проходит значительное число культурно-массовых мероприятий республиканского, областного, регионального и местного значения. В их числе Национальный фестиваль белорусской песни и поэзии в Молодечно, республиканские фестивали белорусской камерной музыки в Заславле и "Музы Нясвіжа", областной фестиваль народного творчества "Напеў зямлі маёй", областной фестиваль хореографического искусства "Карагод сяброў", областные фестивали театрального творчества "Чароўны куфэрак" и "Бярэзінская рампа" и другие праздники искусств, многочисленные рыцарские турниры, туристические и байкерские слеты.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</p:spTree>
  </p:cSld>
  <p:clrMapOvr>
    <a:masterClrMapping/>
  </p:clrMapOvr>
  <p:transition advTm="27172"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22.jpg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7224" y="357166"/>
            <a:ext cx="3786214" cy="2500330"/>
          </a:xfrm>
          <a:prstGeom prst="rect">
            <a:avLst/>
          </a:prstGeom>
        </p:spPr>
      </p:pic>
      <p:pic>
        <p:nvPicPr>
          <p:cNvPr id="5" name="Рисунок 4" descr="23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4500562" y="714356"/>
            <a:ext cx="3524258" cy="2928958"/>
          </a:xfrm>
          <a:prstGeom prst="rect">
            <a:avLst/>
          </a:prstGeom>
        </p:spPr>
      </p:pic>
      <p:pic>
        <p:nvPicPr>
          <p:cNvPr id="6" name="Рисунок 5" descr="24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1000100" y="3143248"/>
            <a:ext cx="3214710" cy="2438406"/>
          </a:xfrm>
          <a:prstGeom prst="rect">
            <a:avLst/>
          </a:prstGeom>
        </p:spPr>
      </p:pic>
      <p:pic>
        <p:nvPicPr>
          <p:cNvPr id="7" name="Рисунок 6" descr="25.jpg"/>
          <p:cNvPicPr/>
          <p:nvPr/>
        </p:nvPicPr>
        <p:blipFill>
          <a:blip r:embed="rId6"/>
          <a:stretch>
            <a:fillRect/>
          </a:stretch>
        </p:blipFill>
        <p:spPr>
          <a:xfrm>
            <a:off x="4714876" y="3571876"/>
            <a:ext cx="3024192" cy="2214578"/>
          </a:xfrm>
          <a:prstGeom prst="rect">
            <a:avLst/>
          </a:prstGeom>
        </p:spPr>
      </p:pic>
    </p:spTree>
  </p:cSld>
  <p:clrMapOvr>
    <a:masterClrMapping/>
  </p:clrMapOvr>
  <p:transition advTm="10172">
    <p:zoom dir="in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0003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8900" i="1" dirty="0" smtClean="0">
                <a:solidFill>
                  <a:schemeClr val="bg1"/>
                </a:solidFill>
              </a:rPr>
              <a:t>Спасибо за урок</a:t>
            </a:r>
            <a:r>
              <a:rPr lang="ru-RU" sz="8900" i="1" dirty="0" smtClean="0">
                <a:solidFill>
                  <a:schemeClr val="bg1"/>
                </a:solidFill>
              </a:rPr>
              <a:t/>
            </a:r>
            <a:br>
              <a:rPr lang="ru-RU" sz="8900" i="1" dirty="0" smtClean="0">
                <a:solidFill>
                  <a:schemeClr val="bg1"/>
                </a:solidFill>
              </a:rPr>
            </a:br>
            <a:r>
              <a:rPr lang="ru-RU" sz="8900" i="1" dirty="0" smtClean="0">
                <a:solidFill>
                  <a:schemeClr val="bg1"/>
                </a:solidFill>
              </a:rPr>
              <a:t/>
            </a:r>
            <a:br>
              <a:rPr lang="ru-RU" sz="8900" i="1" dirty="0" smtClean="0">
                <a:solidFill>
                  <a:schemeClr val="bg1"/>
                </a:solidFill>
              </a:rPr>
            </a:br>
            <a:r>
              <a:rPr lang="ru-RU" i="1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311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ransition advTm="5906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гора дзержинска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0" y="1571612"/>
            <a:ext cx="5500696" cy="5067313"/>
          </a:xfrm>
          <a:prstGeom prst="rect">
            <a:avLst/>
          </a:prstGeom>
        </p:spPr>
      </p:pic>
      <p:sp>
        <p:nvSpPr>
          <p:cNvPr id="4" name="Овальная выноска 3"/>
          <p:cNvSpPr/>
          <p:nvPr/>
        </p:nvSpPr>
        <p:spPr>
          <a:xfrm>
            <a:off x="214282" y="142852"/>
            <a:ext cx="4857784" cy="4857784"/>
          </a:xfrm>
          <a:prstGeom prst="wedgeEllipse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4257676" cy="4500595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На северо-западе лежит Минская возвышенность с самой высокой точкой в Беларуси – горой Дзержинской (345 м)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562612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b="1" dirty="0" smtClean="0"/>
              <a:t>На северо-востоке находятся отроги Оршанской возвышенности. Крайний северо-запад занимает Нарочано-Вилейская, северо-восток – Верхнеберезинская низменность, восточную часть – Центральноберезинская, южную – Столбцовская равнины, Копыльская гряда и Полесская низменность.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</a:rPr>
              <a:t>Население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В области проживает 1,5 млн человек (и это без учета жителей Минска).</a:t>
            </a:r>
          </a:p>
          <a:p>
            <a:pPr algn="ctr">
              <a:buNone/>
            </a:pPr>
            <a:r>
              <a:rPr lang="ru-RU" dirty="0" smtClean="0"/>
              <a:t>Средняя плотность составляет около 40 чел</a:t>
            </a:r>
            <a:r>
              <a:rPr lang="en-US" dirty="0" smtClean="0"/>
              <a:t>/</a:t>
            </a:r>
            <a:r>
              <a:rPr lang="ru-RU" dirty="0" smtClean="0"/>
              <a:t>км², сельского населения – немногим более 18 чел</a:t>
            </a:r>
            <a:r>
              <a:rPr lang="en-US" dirty="0" smtClean="0"/>
              <a:t>/</a:t>
            </a:r>
            <a:r>
              <a:rPr lang="ru-RU" dirty="0" smtClean="0"/>
              <a:t>км².</a:t>
            </a:r>
          </a:p>
          <a:p>
            <a:pPr algn="ctr">
              <a:buNone/>
            </a:pPr>
            <a:r>
              <a:rPr lang="ru-RU" dirty="0" smtClean="0"/>
              <a:t>Городское население (без Минска) составляет 54,5%. В составе области 24 города и 19 поселков, 5,4 тыс. сельских населенных пунктов.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Сельское хозяйство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5340369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Сельскохозяйственные угодья занимают 1,9 млн га, или 47% территории области. Специализация сельского хозяйства – молочно-мясное и мясо-молочное скотоводство, свиноводство, картофелеводство, льноводство и свеклосеяние. Вокруг Минска, Борисова, Молодечно и Солигорска создано пригородное сельское хозяйство.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 w="76200">
            <a:solidFill>
              <a:schemeClr val="accent4">
                <a:lumMod val="75000"/>
              </a:schemeClr>
            </a:solidFill>
          </a:ln>
        </p:spPr>
        <p:txBody>
          <a:bodyPr/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Промышленность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/>
              <a:t>Главными отраслями являются химическая промышленность, машиностроение и металлообработка, пищевая и легкая промышленность</a:t>
            </a:r>
          </a:p>
          <a:p>
            <a:pPr algn="ctr">
              <a:buNone/>
            </a:pPr>
            <a:r>
              <a:rPr lang="ru-RU" b="1" dirty="0" smtClean="0"/>
              <a:t> Минская область имеет развитый хозяйственный комплекс, выделяющийся, прежде всего, ее столичностью. Пример: на долю Минской области приходится 14% республиканского объема промышленной продукции. </a:t>
            </a:r>
            <a:r>
              <a:rPr lang="be-BY" b="1" dirty="0" smtClean="0"/>
              <a:t>Здесь про</a:t>
            </a:r>
            <a:r>
              <a:rPr lang="ru-RU" b="1" dirty="0" smtClean="0"/>
              <a:t>изводится весь республиканский объем производства калийных удобрений, 51% трикотажных изделий, 54% сахара-песка, 68% макаронных изделий, 39% минеральной воды.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9600" b="1" i="1" dirty="0" smtClean="0">
                <a:solidFill>
                  <a:srgbClr val="FFFF00"/>
                </a:solidFill>
              </a:rPr>
              <a:t>Города</a:t>
            </a:r>
            <a:endParaRPr lang="ru-RU" sz="96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rgbClr val="FF0000"/>
                </a:solidFill>
              </a:rPr>
              <a:t>Минск</a:t>
            </a:r>
            <a:endParaRPr lang="ru-RU" b="1" i="1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429000"/>
            <a:ext cx="9144000" cy="3429000"/>
          </a:xfrm>
          <a:gradFill flip="none" rotWithShape="1">
            <a:gsLst>
              <a:gs pos="17000">
                <a:schemeClr val="accent1">
                  <a:tint val="66000"/>
                  <a:satMod val="160000"/>
                  <a:alpha val="0"/>
                </a:scheme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6000000" scaled="0"/>
            <a:tileRect/>
          </a:gradFill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/>
              <a:t>Центр области город Минск и одновременно столица Республики Беларусь – главный политический, экономический, научный и культурный центр страны. Размещен на реке Свислочь. Здесь проживают более 1,7 млн человек различных национальностей и вероисповеданий.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219</TotalTime>
  <Words>502</Words>
  <Application>Microsoft Office PowerPoint</Application>
  <PresentationFormat>Экран (4:3)</PresentationFormat>
  <Paragraphs>50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Минская область</vt:lpstr>
      <vt:lpstr>Природные условия</vt:lpstr>
      <vt:lpstr> </vt:lpstr>
      <vt:lpstr> </vt:lpstr>
      <vt:lpstr>Население</vt:lpstr>
      <vt:lpstr>Сельское хозяйство</vt:lpstr>
      <vt:lpstr>Промышленность</vt:lpstr>
      <vt:lpstr> </vt:lpstr>
      <vt:lpstr>Минск</vt:lpstr>
      <vt:lpstr>Борисов</vt:lpstr>
      <vt:lpstr>Молодечно</vt:lpstr>
      <vt:lpstr>Солигорск</vt:lpstr>
      <vt:lpstr>Слуцк</vt:lpstr>
      <vt:lpstr>Жодино</vt:lpstr>
      <vt:lpstr>Вилейка</vt:lpstr>
      <vt:lpstr>Дзержинск</vt:lpstr>
      <vt:lpstr>Марьина Горка</vt:lpstr>
      <vt:lpstr>  … и немного истории …</vt:lpstr>
      <vt:lpstr>Минская область образована 15 января 1938 года. Но если верить историкам, заселять эти земли начали еще в период мезолита. Во второй половине 1-го тысячелетия нашей эры на просторах Минщины обитали кривичи и дреговичи. В IX веке здесь начали возникать города, которые и сегодня есть на белорусских картах — Заславль (985 год), Минск (1067 год), Логойск (1078 год) — 1102 год, Борисов (1102 год), Слуцк (1116 год) и Клецк (1127 год). </vt:lpstr>
      <vt:lpstr>С XX века минские земли находились под юрисдикцией Киевской Руси. В конце XIII века они вошли в состав Великого княжества Литовского, Русского и Жемойтского. Со времени объединения Великого княжества Литовского с Польшей в 1569 году Минские земли до конца XVIII века входили в состав федеративного государства Речь Посполитая. Разделив между собой Польшу, мощные державы Российская империя, Австрия и Пруссия, решили судьбу и Минщины, которая вошла в качестве губернии в состав России. </vt:lpstr>
      <vt:lpstr>Во время Северной войны территорию заняли шведские войска. Дважды через Минщину проходили войска Наполеона. В зоне боевых действий эта земля оказалась и в период двух мировых войн XX века. </vt:lpstr>
      <vt:lpstr>1 января 1919 года была образована Белорусская ССР, и Минск стал столицей республики. Свои шрамы на минской земле и в сердцах ее жителей оставила Великая Отечественная война.</vt:lpstr>
      <vt:lpstr>В наши дни Минская область оказалась в тени столичного Минска. Приезжающие в этот регион туристы основное внимание уделяют достопримечательностям главного города страны, совершенно незаслуженно обходя стороной остальные интересные места региона, коих насчитывается не так уж и мало. Древний Заславль, знаменитость мирового значения Несвиж, разбивший сердца французов и армию Наполеона Борисов, Мекка сотрудников силовых структур мира — Дзержиново. Всего в список историко-культурных ценностей Республики Беларусь включено 667 объектов, расположенных на территории Минской области: 149 памятников истории, 305 — археологических памятника, 147 памятников архитектуры, декоративное и внутреннее оформление пяти костелов и церквей, 52 памятника усадебного и дворцово-паркового искусства, 6 старинных парков. </vt:lpstr>
      <vt:lpstr>  Во все времена на территории Минщины обильно проливалась кровь. В регионе многие памятные места связаны с историческими битвами, которые проходили на этой земле во все времена. В обязательный туристический маршрут практически всех турфирм входят Курган Славы и Хатынь. Новинка этого сезона — комплекс Линия Сталина, который сразу стал визитной карточкой области. Этот историко-культурный комплекс, расположенный на территории Минского укрепрайона, вошел в число мест, которые посещают многочисленные правительственные и дипломатические делегации, приезжающие в Беларусь. </vt:lpstr>
      <vt:lpstr>В Минской области создана разветвленная сеть автомобильных дорог, поэтому доехать из столицы республики до любого населенного пункта области и республики можно всего за несколько часов. Основные транспортные потоки проходят в направлении на Восток — в Россию и страны Азиатского региона, на север — в порты Балтийского моря, на запад — в страны Европы и на юг — в страны Черноморского региона. По территории области проходит железнодорожная линия Брест — Минск — граница России. Наиболее значимые железнодорожные узлы — Минск, Молодечно.</vt:lpstr>
      <vt:lpstr>  В Минске и Минской области к услугам гостей: Более 100 гостиниц и мотелей, санаториев, пансионатов, туристических баз и домов отдыха. 125 ресторанов, 117 кафе, 83 бара. Более 80 клубов (включая боулинг и бильярд), казино, дискотек. Несколько горнолыжных комплексов и парков развлечений. Многочисленные театры, концертные залы и площадки, музеи и художественные галереи. В Минской области проходит значительное число культурно-массовых мероприятий республиканского, областного, регионального и местного значения. В их числе Национальный фестиваль белорусской песни и поэзии в Молодечно, республиканские фестивали белорусской камерной музыки в Заславле и "Музы Нясвіжа", областной фестиваль народного творчества "Напеў зямлі маёй", областной фестиваль хореографического искусства "Карагод сяброў", областные фестивали театрального творчества "Чароўны куфэрак" и "Бярэзінская рампа" и другие праздники искусств, многочисленные рыцарские турниры, туристические и байкерские слеты. </vt:lpstr>
      <vt:lpstr> </vt:lpstr>
      <vt:lpstr>   Спасибо за урок 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Минская область</dc:title>
  <dc:creator>Alpha</dc:creator>
  <cp:lastModifiedBy>Tamara</cp:lastModifiedBy>
  <cp:revision>27</cp:revision>
  <dcterms:created xsi:type="dcterms:W3CDTF">2010-05-05T16:03:34Z</dcterms:created>
  <dcterms:modified xsi:type="dcterms:W3CDTF">2025-09-07T13:33:31Z</dcterms:modified>
</cp:coreProperties>
</file>