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58" r:id="rId4"/>
    <p:sldId id="260" r:id="rId5"/>
    <p:sldId id="259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D3A2-B893-45C8-ABDB-9F5135C4C8FB}" type="datetimeFigureOut">
              <a:rPr lang="ru-RU" smtClean="0"/>
              <a:pPr/>
              <a:t>07.09.2025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890B211-8507-44AC-8288-0F075C898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D3A2-B893-45C8-ABDB-9F5135C4C8FB}" type="datetimeFigureOut">
              <a:rPr lang="ru-RU" smtClean="0"/>
              <a:pPr/>
              <a:t>07.09.2025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B211-8507-44AC-8288-0F075C898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D3A2-B893-45C8-ABDB-9F5135C4C8FB}" type="datetimeFigureOut">
              <a:rPr lang="ru-RU" smtClean="0"/>
              <a:pPr/>
              <a:t>07.09.2025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B211-8507-44AC-8288-0F075C898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D3A2-B893-45C8-ABDB-9F5135C4C8FB}" type="datetimeFigureOut">
              <a:rPr lang="ru-RU" smtClean="0"/>
              <a:pPr/>
              <a:t>07.09.2025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890B211-8507-44AC-8288-0F075C898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D3A2-B893-45C8-ABDB-9F5135C4C8FB}" type="datetimeFigureOut">
              <a:rPr lang="ru-RU" smtClean="0"/>
              <a:pPr/>
              <a:t>07.09.2025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B211-8507-44AC-8288-0F075C898C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D3A2-B893-45C8-ABDB-9F5135C4C8FB}" type="datetimeFigureOut">
              <a:rPr lang="ru-RU" smtClean="0"/>
              <a:pPr/>
              <a:t>07.09.2025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B211-8507-44AC-8288-0F075C898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D3A2-B893-45C8-ABDB-9F5135C4C8FB}" type="datetimeFigureOut">
              <a:rPr lang="ru-RU" smtClean="0"/>
              <a:pPr/>
              <a:t>07.09.2025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890B211-8507-44AC-8288-0F075C898C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D3A2-B893-45C8-ABDB-9F5135C4C8FB}" type="datetimeFigureOut">
              <a:rPr lang="ru-RU" smtClean="0"/>
              <a:pPr/>
              <a:t>07.09.2025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B211-8507-44AC-8288-0F075C898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D3A2-B893-45C8-ABDB-9F5135C4C8FB}" type="datetimeFigureOut">
              <a:rPr lang="ru-RU" smtClean="0"/>
              <a:pPr/>
              <a:t>07.09.2025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B211-8507-44AC-8288-0F075C898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D3A2-B893-45C8-ABDB-9F5135C4C8FB}" type="datetimeFigureOut">
              <a:rPr lang="ru-RU" smtClean="0"/>
              <a:pPr/>
              <a:t>07.09.2025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B211-8507-44AC-8288-0F075C898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D3A2-B893-45C8-ABDB-9F5135C4C8FB}" type="datetimeFigureOut">
              <a:rPr lang="ru-RU" smtClean="0"/>
              <a:pPr/>
              <a:t>07.09.2025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0B211-8507-44AC-8288-0F075C898C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E20D3A2-B893-45C8-ABDB-9F5135C4C8FB}" type="datetimeFigureOut">
              <a:rPr lang="ru-RU" smtClean="0"/>
              <a:pPr/>
              <a:t>07.09.2025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890B211-8507-44AC-8288-0F075C898C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692696"/>
            <a:ext cx="8458200" cy="4464496"/>
          </a:xfrm>
        </p:spPr>
        <p:txBody>
          <a:bodyPr>
            <a:normAutofit/>
          </a:bodyPr>
          <a:lstStyle/>
          <a:p>
            <a:pPr algn="ctr"/>
            <a:r>
              <a:rPr lang="ru-RU" sz="8800" dirty="0" smtClean="0">
                <a:ln w="28575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Природные </a:t>
            </a:r>
            <a:endParaRPr lang="ru-RU" sz="8800" dirty="0" smtClean="0">
              <a:ln w="28575"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8800" dirty="0" smtClean="0">
                <a:ln w="28575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зоны </a:t>
            </a:r>
            <a:r>
              <a:rPr lang="ru-RU" sz="8800" dirty="0" smtClean="0">
                <a:ln w="28575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Африки</a:t>
            </a:r>
            <a:endParaRPr lang="ru-RU" sz="8800" dirty="0">
              <a:ln w="28575"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107504" y="116632"/>
            <a:ext cx="8928992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07504" y="116632"/>
            <a:ext cx="8784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Саванны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в Африке занимают огромные пространства -около 40% площади материка. Лес и саванна-это два различных мира. Обилие света и открытое пространство. Травы достигают 3м в высоту. Редко встречается деревья. Сезон дождей длится 7-9 месяцев.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44" name="Picture 16" descr="картинка, саванна, обои для рабочего стола, full hd, wallpapers, заставки, фотографи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2060848"/>
            <a:ext cx="7661656" cy="4464496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16632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Животные африканской саванны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Жизнь африканской саванн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836712"/>
            <a:ext cx="4272418" cy="2825900"/>
          </a:xfrm>
          <a:prstGeom prst="rect">
            <a:avLst/>
          </a:prstGeom>
          <a:noFill/>
        </p:spPr>
      </p:pic>
      <p:pic>
        <p:nvPicPr>
          <p:cNvPr id="23556" name="Picture 4" descr="Два жираф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764704"/>
            <a:ext cx="4176464" cy="3132347"/>
          </a:xfrm>
          <a:prstGeom prst="rect">
            <a:avLst/>
          </a:prstGeom>
          <a:noFill/>
        </p:spPr>
      </p:pic>
      <p:pic>
        <p:nvPicPr>
          <p:cNvPr id="23560" name="Picture 8" descr="afrika zhivotnye savanny 2 Африка. Животные Африки: Животные Саванны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15343" y="4005064"/>
            <a:ext cx="3877137" cy="2664296"/>
          </a:xfrm>
          <a:prstGeom prst="rect">
            <a:avLst/>
          </a:prstGeom>
          <a:noFill/>
        </p:spPr>
      </p:pic>
      <p:pic>
        <p:nvPicPr>
          <p:cNvPr id="23562" name="Picture 10" descr="afrika zhivotnye savanny 4 Африка. Животные Африки: Животные Саванны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3933056"/>
            <a:ext cx="4597229" cy="273630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47664" y="908720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Африканские слоны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04048" y="836712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жирафы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1840" y="4149080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крокодил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88224" y="414908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зебры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afrika zhivotnye savanny 5 Африка. Животные Африки: Животные Саванн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3068960"/>
            <a:ext cx="4032448" cy="3600400"/>
          </a:xfrm>
          <a:prstGeom prst="rect">
            <a:avLst/>
          </a:prstGeom>
          <a:noFill/>
        </p:spPr>
      </p:pic>
      <p:pic>
        <p:nvPicPr>
          <p:cNvPr id="24580" name="Picture 4" descr="afrika zhivotnye savanny 7 Африка. Животные Африки: Животные Саванны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188640"/>
            <a:ext cx="4248472" cy="28254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139952" y="2924944"/>
            <a:ext cx="48965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Носороги не слишком дружелюбны. Этих животных легко узнать по двум рогам – большому и маленькому. После еды носорог отдыхает где-нибудь в тени, укрывшись от палящего солнца. Ему также нравится поваляться в грязи – так животное защищается от укусов назойливых насекомых.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88640"/>
            <a:ext cx="38164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Лев – самый крупный представитель кошачьих в Африке. Этот царь зверей никого не боится. Его рев слышен на много километров вокруг. Удивительно, но охотятся не львы, а львицы. За один раз лев съедает свыше 10 кг мяса.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88640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Саванны Африки богаты птицами.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http://nibler.ru/uploads/users/5559/2012-07-27/ptic-krasivyh-eto-interesno-poznavatelno-kartinki_940959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3508" y="620688"/>
            <a:ext cx="3338736" cy="244184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5604" name="Picture 4" descr="http://ianimal.ru/wp-content/uploads/2011/04/straus2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3789040"/>
            <a:ext cx="3766709" cy="237626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25608" name="Picture 8" descr="http://www.basik.ru/images/marabou/1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3645024"/>
            <a:ext cx="4029223" cy="269958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1520" y="299695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Розовый фламинго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2039" y="6237312"/>
            <a:ext cx="3456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Африканский страус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6309320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Птица марабу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10" name="Picture 10" descr="http://www.ornithologist.ru/foto/l.minima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11960" y="620688"/>
            <a:ext cx="2952328" cy="29523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7236296" y="764704"/>
            <a:ext cx="19077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Нектарница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– самая маленькая птица саванн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3131840" y="4653136"/>
            <a:ext cx="2232248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23528" y="188640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Природные условия саванн благоприятны для выращивания культурных растений жарких стран.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http://tropic-trava.od.ua/images/tovar/p003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124744"/>
            <a:ext cx="1944216" cy="2462674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95536" y="350100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маниока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8" name="Picture 4" descr="http://kumushka.com/uploads/posts/2011-02/1296571758_batat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99792" y="1196752"/>
            <a:ext cx="3600400" cy="238281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83768" y="3573016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Сладкий картофель, он же батат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30" name="Picture 6" descr="http://lospomidoras.ru/wp-content/uploads/2009/09/agrotehnika-kukuruzi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4005064"/>
            <a:ext cx="2857500" cy="265214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59632" y="609329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кукуруза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32" name="Picture 8" descr="http://mancompany.ru/upload/iblock/008/begsgj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88224" y="1412776"/>
            <a:ext cx="2446834" cy="188218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948264" y="3356992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арахис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34" name="Picture 10" descr="http://foto.mb-world.ru/data/media/131/_MG_089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08104" y="4077072"/>
            <a:ext cx="3461382" cy="252028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059832" y="4653136"/>
            <a:ext cx="22322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На более влажных местах выращивают рис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Выгнутая вниз стрелка 13"/>
          <p:cNvSpPr/>
          <p:nvPr/>
        </p:nvSpPr>
        <p:spPr>
          <a:xfrm>
            <a:off x="4788024" y="6309320"/>
            <a:ext cx="1224136" cy="43204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/>
      <p:bldP spid="6" grpId="0"/>
      <p:bldP spid="8" grpId="0"/>
      <p:bldP spid="10" grpId="0"/>
      <p:bldP spid="12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6" name="Picture 8" descr="http://www.vojage.ru/uploads/posts/2012-02/1330437297_1-pustyny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1196752"/>
            <a:ext cx="6677025" cy="5472608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188640"/>
            <a:ext cx="8784976" cy="936104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n w="38100">
                  <a:solidFill>
                    <a:srgbClr val="FFFF00"/>
                  </a:solidFill>
                </a:ln>
                <a:latin typeface="Arial" pitchFamily="34" charset="0"/>
                <a:cs typeface="Arial" pitchFamily="34" charset="0"/>
              </a:rPr>
              <a:t>Тропические пустыни Африки</a:t>
            </a:r>
            <a:endParaRPr lang="ru-RU" sz="4000" dirty="0">
              <a:ln w="38100">
                <a:solidFill>
                  <a:srgbClr val="FFFF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 descr="http://900igr.net/datai/geografija/Pustyni-i-polupustyni/0004-006-Vidy-pusty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984" y="1124744"/>
            <a:ext cx="4536503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0" name="Picture 8" descr="http://ukrmap.su/program2010/g11/g10-11_21_files/image0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5856" y="2780928"/>
            <a:ext cx="3456384" cy="2943946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79512" y="116632"/>
            <a:ext cx="88569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Сахара</a:t>
            </a: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– крупнейшая на Земле пустыня. Годовое количество осадков менее 100мм. Иногда осадков не бывает по нескольку лет. В летнее время жара достигает +40-50 градусов в тени. В сахаре огромные площади занимают каменистые пустыни, где местами громоздятся дюны и барханы.</a:t>
            </a:r>
            <a:endParaRPr lang="ru-RU"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8" name="Picture 6" descr="http://worlds.travel/uploads/posts/2012-05/1336216570_0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44824"/>
            <a:ext cx="2923099" cy="4824536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347864" y="1484784"/>
            <a:ext cx="5688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Растительность Сахары чрезвычайно скудная, а местами её нет вообще. Только в оазисах развивается богатая растительность. 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82" name="Picture 10" descr="http://katyaburg.ru/sites/default/files/pictures/krasota_prirody/oazis_v_pustyne_foto_0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72200" y="4293096"/>
            <a:ext cx="2592288" cy="2405067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347864" y="5877272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Оазис в пустыне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Выгнутая вниз стрелка 10"/>
          <p:cNvSpPr/>
          <p:nvPr/>
        </p:nvSpPr>
        <p:spPr>
          <a:xfrm>
            <a:off x="5508104" y="6309320"/>
            <a:ext cx="1360168" cy="43204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6632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Животные Сахары, как и других пустынь, приспособлены к условиям пустынного климата. 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2" descr="afrika zhivotnye pustyni saxara 3 Африка: Животные пустыни Сахар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052736"/>
            <a:ext cx="3960440" cy="2500363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</p:pic>
      <p:pic>
        <p:nvPicPr>
          <p:cNvPr id="29700" name="Picture 4" descr="http://live.1001chudo.ru/pic/full/spiralhornranch.com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960" y="1052736"/>
            <a:ext cx="2448272" cy="338016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3568" y="299695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верблюды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9952" y="1052736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Антилопа -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Аддакс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2" name="Picture 6" descr="http://www.animalbook.info/wp-content/uploads/yapb_cache/afrikanskaya_karlikovaya.ailkgj5bdkowk0oc08oco44sc.6ylu316ao144c8c4woosog48w.th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3645024"/>
            <a:ext cx="3960440" cy="285750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1043608" y="6381328"/>
            <a:ext cx="2232248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черепаха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4" name="Picture 8" descr="http://zooclub.ru/attach/chlen/10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55976" y="4581128"/>
            <a:ext cx="3096344" cy="2000251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7164288" y="623731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скорпион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6" name="Picture 10" descr="http://s005.radikal.ru/i211/1106/bb/4c6242308ee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88224" y="1268760"/>
            <a:ext cx="2448272" cy="216024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6660232" y="3501008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Африканский жук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  <p:bldP spid="13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otvetin.ru/uploads/posts/2010-02/1265350878_velvichiya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052736"/>
            <a:ext cx="4762500" cy="35718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pic>
        <p:nvPicPr>
          <p:cNvPr id="30724" name="Picture 4" descr="http://www.rai77.ru/images/smilies/derevo_www.rai77.ru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3429000"/>
            <a:ext cx="4427984" cy="332276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51520" y="188640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Вельвичия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– уникальное и удивительное растение пустыни </a:t>
            </a:r>
            <a:r>
              <a:rPr lang="ru-RU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Намиб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( в Южной Африке)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4048" y="836712"/>
            <a:ext cx="4139952" cy="2749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Короткий ствол поднимается над Землёй лишь на 50см. Имеется два плотных листа, в длину до 3 метров. Листья растут непрерывно, отмирая на концах.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581128"/>
            <a:ext cx="464400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Arial" pitchFamily="34" charset="0"/>
                <a:cs typeface="Arial" pitchFamily="34" charset="0"/>
              </a:rPr>
              <a:t>Возраст может достигать 150 лет.</a:t>
            </a:r>
          </a:p>
          <a:p>
            <a:pPr algn="ctr"/>
            <a:r>
              <a:rPr lang="ru-RU" sz="2200" dirty="0" smtClean="0">
                <a:latin typeface="Arial" pitchFamily="34" charset="0"/>
                <a:cs typeface="Arial" pitchFamily="34" charset="0"/>
              </a:rPr>
              <a:t>Вельвичия находится под охраной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намибийского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закона об охране природы. Сбор ее семян запрещен без специального разрешения.. 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16632"/>
            <a:ext cx="6696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Ответьте на вопросы</a:t>
            </a:r>
            <a:endParaRPr lang="ru-RU" sz="4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764705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Какие природные зоны Африки вам известны? Перечислите их.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1484784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Экваториальные леса, саванны, тропические пустыни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916833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 Назовите хищных животных Африки.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2276872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Гепарды, леопарды, шакалы, гиены, львы, крокодилы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708921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  Какое животное экваториальных лесов считается эндемиком?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91880" y="3140968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окапи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3501009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4. Самое крупное животное из семейства кошачьих, проживающих в Африке?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32040" y="3861048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леопард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4293096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5. Какое растение в Африке напоминает сладкий картофель?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11960" y="4653136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батат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C:\Users\Пользователь\Desktop\Картинки\Мамины рисунки\54.wm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52320" y="5229199"/>
            <a:ext cx="1368152" cy="1471821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67544" y="5085184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6. Назовите самую большую пустыню мира.</a:t>
            </a:r>
            <a:endParaRPr lang="ru-RU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52320" y="5085184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Сахара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9552" y="5589240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7. Где произрастает растение вельвичия?</a:t>
            </a:r>
          </a:p>
        </p:txBody>
      </p:sp>
      <p:sp>
        <p:nvSpPr>
          <p:cNvPr id="20" name="TextBox 19"/>
          <p:cNvSpPr txBox="1"/>
          <p:nvPr/>
        </p:nvSpPr>
        <p:spPr>
          <a:xfrm flipH="1">
            <a:off x="1043605" y="6021288"/>
            <a:ext cx="6768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 Южной Африке, в пустыне </a:t>
            </a:r>
            <a:r>
              <a:rPr lang="ru-RU" sz="2400" b="1" dirty="0" err="1" smtClean="0">
                <a:solidFill>
                  <a:srgbClr val="FF0000"/>
                </a:solidFill>
              </a:rPr>
              <a:t>Намиб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7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2813">
              <a:buClrTx/>
              <a:buFont typeface="Wingdings" pitchFamily="2" charset="2"/>
              <a:buChar char="Ø"/>
            </a:pPr>
            <a:r>
              <a:rPr lang="ru-RU" dirty="0" smtClean="0"/>
              <a:t>Определить  с помощью карт географическое положение природных зон.</a:t>
            </a:r>
          </a:p>
          <a:p>
            <a:pPr defTabSz="912813">
              <a:buClrTx/>
              <a:buFont typeface="Wingdings" pitchFamily="2" charset="2"/>
              <a:buChar char="Ø"/>
            </a:pPr>
            <a:r>
              <a:rPr lang="ru-RU" dirty="0" smtClean="0"/>
              <a:t>Изучить климатические и почвенные особенности данной зоны.</a:t>
            </a:r>
          </a:p>
          <a:p>
            <a:pPr defTabSz="912813">
              <a:buClrTx/>
              <a:buFont typeface="Wingdings" pitchFamily="2" charset="2"/>
              <a:buChar char="Ø"/>
            </a:pPr>
            <a:r>
              <a:rPr lang="ru-RU" dirty="0" smtClean="0"/>
              <a:t>Ознакомиться с типичными представителями растительного и животного мира.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692696"/>
            <a:ext cx="8458200" cy="4464496"/>
          </a:xfrm>
        </p:spPr>
        <p:txBody>
          <a:bodyPr>
            <a:normAutofit/>
          </a:bodyPr>
          <a:lstStyle/>
          <a:p>
            <a:pPr algn="ctr"/>
            <a:r>
              <a:rPr lang="ru-RU" sz="8800" dirty="0" smtClean="0">
                <a:ln w="28575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Природные </a:t>
            </a:r>
            <a:endParaRPr lang="ru-RU" sz="8800" dirty="0" smtClean="0">
              <a:ln w="28575"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8800" dirty="0" smtClean="0">
                <a:ln w="28575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зоны </a:t>
            </a:r>
            <a:r>
              <a:rPr lang="ru-RU" sz="8800" dirty="0" smtClean="0">
                <a:ln w="28575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Африки</a:t>
            </a:r>
            <a:endParaRPr lang="ru-RU" sz="8800" dirty="0">
              <a:ln w="28575"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64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Капля 11"/>
          <p:cNvSpPr/>
          <p:nvPr/>
        </p:nvSpPr>
        <p:spPr>
          <a:xfrm rot="17708894">
            <a:off x="6731219" y="2071780"/>
            <a:ext cx="2106507" cy="2731916"/>
          </a:xfrm>
          <a:prstGeom prst="teardrop">
            <a:avLst>
              <a:gd name="adj" fmla="val 156746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Тропические пустыни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Капля 9"/>
          <p:cNvSpPr/>
          <p:nvPr/>
        </p:nvSpPr>
        <p:spPr>
          <a:xfrm rot="17457707">
            <a:off x="5681647" y="3196757"/>
            <a:ext cx="2639456" cy="3577779"/>
          </a:xfrm>
          <a:prstGeom prst="teardrop">
            <a:avLst>
              <a:gd name="adj" fmla="val 156746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Субтропические средиземноморские леса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Капля 12"/>
          <p:cNvSpPr/>
          <p:nvPr/>
        </p:nvSpPr>
        <p:spPr>
          <a:xfrm rot="19472406">
            <a:off x="692691" y="3874707"/>
            <a:ext cx="3082683" cy="2506515"/>
          </a:xfrm>
          <a:prstGeom prst="teardrop">
            <a:avLst>
              <a:gd name="adj" fmla="val 156746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Переменно-влажные леса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Капля 13"/>
          <p:cNvSpPr/>
          <p:nvPr/>
        </p:nvSpPr>
        <p:spPr>
          <a:xfrm rot="20351592">
            <a:off x="-23346" y="2529795"/>
            <a:ext cx="2874218" cy="2166209"/>
          </a:xfrm>
          <a:prstGeom prst="teardrop">
            <a:avLst>
              <a:gd name="adj" fmla="val 156746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Влажные экваториальные леса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Капля 10"/>
          <p:cNvSpPr/>
          <p:nvPr/>
        </p:nvSpPr>
        <p:spPr>
          <a:xfrm rot="18878523">
            <a:off x="3212721" y="2829033"/>
            <a:ext cx="2427382" cy="3063378"/>
          </a:xfrm>
          <a:prstGeom prst="teardrop">
            <a:avLst>
              <a:gd name="adj" fmla="val 156746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Саванны и редколесья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allforchildren.ru/pictures/sun2/sun00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253989">
            <a:off x="86506" y="67813"/>
            <a:ext cx="1440160" cy="1794393"/>
          </a:xfrm>
          <a:prstGeom prst="rect">
            <a:avLst/>
          </a:prstGeom>
          <a:noFill/>
        </p:spPr>
      </p:pic>
      <p:sp>
        <p:nvSpPr>
          <p:cNvPr id="15" name="Облако 14"/>
          <p:cNvSpPr/>
          <p:nvPr/>
        </p:nvSpPr>
        <p:spPr>
          <a:xfrm>
            <a:off x="1115616" y="116632"/>
            <a:ext cx="7056784" cy="2592288"/>
          </a:xfrm>
          <a:prstGeom prst="cloud">
            <a:avLst/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Природные зоны Африки</a:t>
            </a:r>
            <a:endParaRPr lang="ru-RU" sz="40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3" grpId="0" animBg="1"/>
      <p:bldP spid="14" grpId="0" animBg="1"/>
      <p:bldP spid="11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africa.big-map.ru/666113_SMALL_0_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35896" y="116632"/>
            <a:ext cx="4714875" cy="6550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395536" y="620688"/>
            <a:ext cx="2592288" cy="1800200"/>
          </a:xfrm>
          <a:prstGeom prst="actionButtonBlank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atin typeface="Arial" pitchFamily="34" charset="0"/>
                <a:cs typeface="Arial" pitchFamily="34" charset="0"/>
              </a:rPr>
              <a:t>Карта продных зон Африки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http://go2.imgsmail.ru/imgpreview?key=http%3A//divmir.ru/wp-content/uploads/2011/09/107233782.jpg&amp;mb=imgdb_preview_46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2996952"/>
            <a:ext cx="2808312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260648"/>
            <a:ext cx="842493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28575">
                  <a:solidFill>
                    <a:srgbClr val="00206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Влажные экваториальные вечнозелёные леса</a:t>
            </a:r>
            <a:endParaRPr lang="ru-RU" sz="4000" b="1" dirty="0">
              <a:ln w="28575">
                <a:solidFill>
                  <a:srgbClr val="00206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Блок-схема: процесс 2"/>
          <p:cNvSpPr/>
          <p:nvPr/>
        </p:nvSpPr>
        <p:spPr>
          <a:xfrm>
            <a:off x="251520" y="1484784"/>
            <a:ext cx="4176464" cy="496855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Занимают котловину Конго и побережье Гвинейского залива. Эти леса отличаются огромным видовым разнообразием (более 1000 видов растений), высотой (до 50 м) и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многоярусностью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(кроны деревьев заполняют почти все пространство).</a:t>
            </a:r>
          </a:p>
          <a:p>
            <a:pPr algn="ctr"/>
            <a:endParaRPr lang="ru-RU" dirty="0"/>
          </a:p>
        </p:txBody>
      </p:sp>
      <p:pic>
        <p:nvPicPr>
          <p:cNvPr id="15362" name="Picture 2" descr="Влажный экваториальный лес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5976" y="1772816"/>
            <a:ext cx="4632960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849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Первый верхний ярус составляют гиганты древесной растительности, поднимающие свои кроны на высоту 40 — 50 м и больше. Ниже располагаются кроны деревьев второго яруса, затем третьего и так до четвёртого, пятого и даже шестого ярусов. При такой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многоярусности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на почву попадает очень мало света, тем не менее, и здесь встречаются споровые растения, не требовательные к свету: папоротники, селагинеллы, плауны.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8" name="Picture 6" descr="Презентация по географии на тему экваториальные леса Африк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3140968"/>
            <a:ext cx="6228184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volnomuvolya.com/images/tropicheskii%20les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700808"/>
            <a:ext cx="2160240" cy="210008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504" y="116632"/>
            <a:ext cx="89289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dirty="0" smtClean="0">
                <a:latin typeface="Arial" pitchFamily="34" charset="0"/>
                <a:cs typeface="Arial" pitchFamily="34" charset="0"/>
              </a:rPr>
              <a:t>Экваториальный лес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– родина многих ценных растений. Самая распространённая из всех пальм – масличная. Древесина многих деревьев идёт на изготовление дорогой мебели и в большом количестве вывозится за пределы материка.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://www.proafriku.ru/images/2011/06/baobab_5-150x15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3933056"/>
            <a:ext cx="2710072" cy="2664296"/>
          </a:xfrm>
          <a:prstGeom prst="rect">
            <a:avLst/>
          </a:prstGeom>
          <a:noFill/>
        </p:spPr>
      </p:pic>
      <p:pic>
        <p:nvPicPr>
          <p:cNvPr id="1032" name="Picture 8" descr="Эбеновое дерево (чёрное дерево)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31840" y="2060848"/>
            <a:ext cx="3379012" cy="446449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899592" y="602128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баобаб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31841" y="5661248"/>
            <a:ext cx="3384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Эбеновое дерево </a:t>
            </a:r>
          </a:p>
          <a:p>
            <a:pPr algn="ctr"/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(чёрное дерево)</a:t>
            </a:r>
            <a:endParaRPr lang="ru-RU" sz="2400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6" name="Picture 12" descr="Лиана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32240" y="1700808"/>
            <a:ext cx="2304256" cy="324036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395537" y="3140968"/>
            <a:ext cx="1944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Кокосовая пальма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16216" y="4869160"/>
            <a:ext cx="2627784" cy="193899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Лианы, свисая гирляндами, делают лесную чащу 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непроходимой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2" name="Picture 12" descr="http://viki.rdf.ru/media/upload/preview/sh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836712"/>
            <a:ext cx="2304256" cy="216024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539552" y="188640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Животные экваториальных лесов Африки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4" name="Picture 4" descr="http://www.avialine.com/img/repphotos/repphoto_10076_854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23728" y="836712"/>
            <a:ext cx="2520280" cy="216024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7504" y="2492896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Обезьяны живут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деревьях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6" name="Picture 6" descr="Леопард фото, картинки, видео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016" y="764704"/>
            <a:ext cx="2880320" cy="280831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596336" y="1556792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Леопард– хищное животное 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8" name="Picture 8" descr="http://900igr.net/datai/o-zhivotnykh/Afrika-3.files/0016-024-Begemot-karlikovyj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512" y="3068960"/>
            <a:ext cx="4104456" cy="309634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0" y="6309320"/>
            <a:ext cx="449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Карликовый бегемот до 80 см.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0" name="Picture 10" descr="http://www.mirkrasiv.ru/images/articles/fauna/okapi-01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499992" y="3717032"/>
            <a:ext cx="4464496" cy="237626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644008" y="6027003"/>
            <a:ext cx="4499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Окапи, обитают только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 в Африке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 descr="http://katyaburg.ru/sites/default/files/pictures/zabavnie_jivotnie/muravyi_termity_foto_01-1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47864" y="3429000"/>
            <a:ext cx="2633741" cy="3312368"/>
          </a:xfrm>
          <a:prstGeom prst="rect">
            <a:avLst/>
          </a:prstGeom>
          <a:noFill/>
        </p:spPr>
      </p:pic>
      <p:pic>
        <p:nvPicPr>
          <p:cNvPr id="21506" name="Picture 2" descr="http://vsetke.ru/thumbnails/8ad/7cc2ef56954dd18538cab27b94bf72c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260648"/>
            <a:ext cx="3182368" cy="3008785"/>
          </a:xfrm>
          <a:prstGeom prst="rect">
            <a:avLst/>
          </a:prstGeom>
          <a:noFill/>
        </p:spPr>
      </p:pic>
      <p:pic>
        <p:nvPicPr>
          <p:cNvPr id="21508" name="Picture 4" descr="http://poxe.ru/uploads/posts/2010-07/1278490516_rsrsrrs-ryerrsr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3928" y="404664"/>
            <a:ext cx="3672408" cy="283661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3356992"/>
            <a:ext cx="33123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Муха цеце-переносчик возбудителя болезни, который вызывает заболевания и гибель крупнорогатого скота, лошадей, у людей – опасную для жизни сонную болезнь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44208" y="476672"/>
            <a:ext cx="2592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В Африке много змей, в том числе и ядовитых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3928" y="335699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муравьи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16" name="Picture 12" descr="http://kak-i-pochemu.ru/wp-content/uploads/2010/08/termites-picture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84168" y="3356992"/>
            <a:ext cx="2880320" cy="225061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652120" y="5661248"/>
            <a:ext cx="3491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Термиты-насекомые, питающиеся      растительными остатками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Выгнутая вниз стрелка 11"/>
          <p:cNvSpPr/>
          <p:nvPr/>
        </p:nvSpPr>
        <p:spPr>
          <a:xfrm rot="13880261" flipV="1">
            <a:off x="5811204" y="5863878"/>
            <a:ext cx="832184" cy="25865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1" grpId="0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472</TotalTime>
  <Words>718</Words>
  <Application>Microsoft Office PowerPoint</Application>
  <PresentationFormat>Экран (4:3)</PresentationFormat>
  <Paragraphs>84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Презентация PowerPoint</vt:lpstr>
      <vt:lpstr>задачи: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Tamara</cp:lastModifiedBy>
  <cp:revision>52</cp:revision>
  <dcterms:created xsi:type="dcterms:W3CDTF">2013-02-28T13:28:11Z</dcterms:created>
  <dcterms:modified xsi:type="dcterms:W3CDTF">2025-09-07T13:57:25Z</dcterms:modified>
</cp:coreProperties>
</file>